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330" r:id="rId2"/>
    <p:sldId id="331" r:id="rId3"/>
    <p:sldId id="329" r:id="rId4"/>
    <p:sldId id="332" r:id="rId5"/>
    <p:sldId id="347" r:id="rId6"/>
    <p:sldId id="348" r:id="rId7"/>
    <p:sldId id="349" r:id="rId8"/>
    <p:sldId id="341" r:id="rId9"/>
    <p:sldId id="336" r:id="rId10"/>
    <p:sldId id="337" r:id="rId11"/>
    <p:sldId id="350" r:id="rId12"/>
    <p:sldId id="352" r:id="rId13"/>
    <p:sldId id="342" r:id="rId14"/>
    <p:sldId id="343" r:id="rId15"/>
    <p:sldId id="351" r:id="rId16"/>
    <p:sldId id="345" r:id="rId17"/>
    <p:sldId id="34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1" autoAdjust="0"/>
    <p:restoredTop sz="93197" autoAdjust="0"/>
  </p:normalViewPr>
  <p:slideViewPr>
    <p:cSldViewPr snapToGrid="0" snapToObjects="1">
      <p:cViewPr varScale="1">
        <p:scale>
          <a:sx n="147" d="100"/>
          <a:sy n="147" d="100"/>
        </p:scale>
        <p:origin x="216" y="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6D265-96AC-2540-AC98-73820C495D61}" type="datetimeFigureOut">
              <a:rPr lang="en-US" smtClean="0"/>
              <a:t>5/16/16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D3743-C38D-8F49-9262-CE4C59105531}" type="slidenum">
              <a:rPr lang="en-US" smtClean="0"/>
              <a:t>‹#›</a:t>
            </a:fld>
            <a:endParaRPr lang="en-US"/>
          </a:p>
        </p:txBody>
      </p:sp>
    </p:spTree>
    <p:extLst>
      <p:ext uri="{BB962C8B-B14F-4D97-AF65-F5344CB8AC3E}">
        <p14:creationId xmlns:p14="http://schemas.microsoft.com/office/powerpoint/2010/main" val="2011632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7C1D0-CF01-9C45-B233-E59ABBF528F0}" type="slidenum">
              <a:rPr lang="en-US" smtClean="0"/>
              <a:t>1</a:t>
            </a:fld>
            <a:endParaRPr lang="en-US"/>
          </a:p>
        </p:txBody>
      </p:sp>
    </p:spTree>
    <p:extLst>
      <p:ext uri="{BB962C8B-B14F-4D97-AF65-F5344CB8AC3E}">
        <p14:creationId xmlns:p14="http://schemas.microsoft.com/office/powerpoint/2010/main" val="606554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7C1D0-CF01-9C45-B233-E59ABBF528F0}" type="slidenum">
              <a:rPr lang="en-US" smtClean="0"/>
              <a:t>2</a:t>
            </a:fld>
            <a:endParaRPr lang="en-US"/>
          </a:p>
        </p:txBody>
      </p:sp>
    </p:spTree>
    <p:extLst>
      <p:ext uri="{BB962C8B-B14F-4D97-AF65-F5344CB8AC3E}">
        <p14:creationId xmlns:p14="http://schemas.microsoft.com/office/powerpoint/2010/main" val="105756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7C1D0-CF01-9C45-B233-E59ABBF528F0}" type="slidenum">
              <a:rPr lang="en-US" smtClean="0"/>
              <a:t>5</a:t>
            </a:fld>
            <a:endParaRPr lang="en-US"/>
          </a:p>
        </p:txBody>
      </p:sp>
    </p:spTree>
    <p:extLst>
      <p:ext uri="{BB962C8B-B14F-4D97-AF65-F5344CB8AC3E}">
        <p14:creationId xmlns:p14="http://schemas.microsoft.com/office/powerpoint/2010/main" val="1057560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7C1D0-CF01-9C45-B233-E59ABBF528F0}" type="slidenum">
              <a:rPr lang="en-US" smtClean="0"/>
              <a:t>6</a:t>
            </a:fld>
            <a:endParaRPr lang="en-US"/>
          </a:p>
        </p:txBody>
      </p:sp>
    </p:spTree>
    <p:extLst>
      <p:ext uri="{BB962C8B-B14F-4D97-AF65-F5344CB8AC3E}">
        <p14:creationId xmlns:p14="http://schemas.microsoft.com/office/powerpoint/2010/main" val="1057560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7C1D0-CF01-9C45-B233-E59ABBF528F0}" type="slidenum">
              <a:rPr lang="en-US" smtClean="0"/>
              <a:t>7</a:t>
            </a:fld>
            <a:endParaRPr lang="en-US"/>
          </a:p>
        </p:txBody>
      </p:sp>
    </p:spTree>
    <p:extLst>
      <p:ext uri="{BB962C8B-B14F-4D97-AF65-F5344CB8AC3E}">
        <p14:creationId xmlns:p14="http://schemas.microsoft.com/office/powerpoint/2010/main" val="1057560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7C1D0-CF01-9C45-B233-E59ABBF528F0}" type="slidenum">
              <a:rPr lang="en-US" smtClean="0"/>
              <a:t>11</a:t>
            </a:fld>
            <a:endParaRPr lang="en-US"/>
          </a:p>
        </p:txBody>
      </p:sp>
    </p:spTree>
    <p:extLst>
      <p:ext uri="{BB962C8B-B14F-4D97-AF65-F5344CB8AC3E}">
        <p14:creationId xmlns:p14="http://schemas.microsoft.com/office/powerpoint/2010/main" val="1057560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97C1D0-CF01-9C45-B233-E59ABBF528F0}" type="slidenum">
              <a:rPr lang="en-US" smtClean="0"/>
              <a:t>15</a:t>
            </a:fld>
            <a:endParaRPr lang="en-US"/>
          </a:p>
        </p:txBody>
      </p:sp>
    </p:spTree>
    <p:extLst>
      <p:ext uri="{BB962C8B-B14F-4D97-AF65-F5344CB8AC3E}">
        <p14:creationId xmlns:p14="http://schemas.microsoft.com/office/powerpoint/2010/main" val="10575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EE07C15-BD61-B74D-95BB-24C4C59CBD86}" type="datetimeFigureOut">
              <a:rPr lang="en-US" smtClean="0"/>
              <a:pPr/>
              <a:t>5/16/16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AF8902-C59C-D445-BCCD-D0B016A3471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07C15-BD61-B74D-95BB-24C4C59CBD86}" type="datetimeFigureOut">
              <a:rPr lang="en-US" smtClean="0"/>
              <a:pPr/>
              <a:t>5/16/16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AF8902-C59C-D445-BCCD-D0B016A3471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48610220"/>
              </p:ext>
            </p:extLst>
          </p:nvPr>
        </p:nvGraphicFramePr>
        <p:xfrm>
          <a:off x="196745" y="428630"/>
          <a:ext cx="8710278" cy="304800"/>
        </p:xfrm>
        <a:graphic>
          <a:graphicData uri="http://schemas.openxmlformats.org/drawingml/2006/table">
            <a:tbl>
              <a:tblPr firstRow="1" bandRow="1">
                <a:tableStyleId>{5C22544A-7EE6-4342-B048-85BDC9FD1C3A}</a:tableStyleId>
              </a:tblPr>
              <a:tblGrid>
                <a:gridCol w="965818"/>
                <a:gridCol w="2146270"/>
                <a:gridCol w="1162564"/>
                <a:gridCol w="697538"/>
                <a:gridCol w="715424"/>
                <a:gridCol w="715424"/>
                <a:gridCol w="1681244"/>
                <a:gridCol w="625996"/>
              </a:tblGrid>
              <a:tr h="248748">
                <a:tc>
                  <a:txBody>
                    <a:bodyPr/>
                    <a:lstStyle/>
                    <a:p>
                      <a:r>
                        <a:rPr lang="en-US" sz="1400" b="0" dirty="0" smtClean="0">
                          <a:solidFill>
                            <a:schemeClr val="tx1"/>
                          </a:solidFill>
                        </a:rPr>
                        <a:t>Name:</a:t>
                      </a:r>
                      <a:endParaRPr lang="en-US"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b="0" dirty="0" smtClean="0">
                          <a:solidFill>
                            <a:schemeClr val="tx1"/>
                          </a:solidFill>
                        </a:rPr>
                        <a:t>Course</a:t>
                      </a:r>
                      <a:endParaRPr lang="en-US"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b="0" dirty="0" smtClean="0">
                          <a:solidFill>
                            <a:schemeClr val="tx1"/>
                          </a:solidFill>
                        </a:rPr>
                        <a:t>Date</a:t>
                      </a:r>
                      <a:endParaRPr lang="en-US"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400" b="0" dirty="0" smtClean="0">
                          <a:solidFill>
                            <a:schemeClr val="tx1"/>
                          </a:solidFill>
                        </a:rPr>
                        <a:t>Assessment</a:t>
                      </a:r>
                      <a:endParaRPr lang="en-US"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sz="14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5" name="TextBox 4"/>
          <p:cNvSpPr txBox="1"/>
          <p:nvPr/>
        </p:nvSpPr>
        <p:spPr>
          <a:xfrm>
            <a:off x="196744" y="35776"/>
            <a:ext cx="5251555" cy="369332"/>
          </a:xfrm>
          <a:prstGeom prst="rect">
            <a:avLst/>
          </a:prstGeom>
          <a:noFill/>
        </p:spPr>
        <p:txBody>
          <a:bodyPr wrap="square" rtlCol="0">
            <a:spAutoFit/>
          </a:bodyPr>
          <a:lstStyle/>
          <a:p>
            <a:r>
              <a:rPr lang="en-US" dirty="0" smtClean="0">
                <a:solidFill>
                  <a:schemeClr val="tx2"/>
                </a:solidFill>
              </a:rPr>
              <a:t>FFA Goalkeeper Self-Assessment Session Planner</a:t>
            </a:r>
            <a:endParaRPr lang="en-US" dirty="0">
              <a:solidFill>
                <a:schemeClr val="tx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06932011"/>
              </p:ext>
            </p:extLst>
          </p:nvPr>
        </p:nvGraphicFramePr>
        <p:xfrm>
          <a:off x="174085" y="1560958"/>
          <a:ext cx="8732938" cy="5131942"/>
        </p:xfrm>
        <a:graphic>
          <a:graphicData uri="http://schemas.openxmlformats.org/drawingml/2006/table">
            <a:tbl>
              <a:tblPr firstRow="1" bandRow="1">
                <a:tableStyleId>{5C22544A-7EE6-4342-B048-85BDC9FD1C3A}</a:tableStyleId>
              </a:tblPr>
              <a:tblGrid>
                <a:gridCol w="1339958"/>
                <a:gridCol w="2921000"/>
                <a:gridCol w="1648258"/>
                <a:gridCol w="2823722"/>
              </a:tblGrid>
              <a:tr h="256728">
                <a:tc gridSpan="4">
                  <a:txBody>
                    <a:bodyPr/>
                    <a:lstStyle/>
                    <a:p>
                      <a:r>
                        <a:rPr lang="en-AU" sz="1200" b="1" kern="1200" dirty="0" smtClean="0">
                          <a:solidFill>
                            <a:schemeClr val="tx1"/>
                          </a:solidFill>
                          <a:effectLst/>
                          <a:latin typeface="+mn-lt"/>
                          <a:ea typeface="+mn-ea"/>
                          <a:cs typeface="+mn-cs"/>
                        </a:rPr>
                        <a:t>Match Analysis Details</a:t>
                      </a:r>
                      <a:endParaRPr lang="en-US"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6728">
                <a:tc>
                  <a:txBody>
                    <a:bodyPr/>
                    <a:lstStyle/>
                    <a:p>
                      <a:r>
                        <a:rPr lang="en-US" sz="1200" baseline="0" dirty="0" smtClean="0">
                          <a:solidFill>
                            <a:srgbClr val="000000"/>
                          </a:solidFill>
                        </a:rPr>
                        <a:t>Opponent: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baseline="0" dirty="0" smtClean="0">
                          <a:solidFill>
                            <a:srgbClr val="000000"/>
                          </a:solidFill>
                        </a:rPr>
                        <a:t>Competition and Date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56728">
                <a:tc>
                  <a:txBody>
                    <a:bodyPr/>
                    <a:lstStyle/>
                    <a:p>
                      <a:r>
                        <a:rPr lang="en-US" sz="1200" baseline="0" dirty="0" smtClean="0">
                          <a:solidFill>
                            <a:srgbClr val="000000"/>
                          </a:solidFill>
                        </a:rPr>
                        <a:t>Opponents style: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baseline="0" dirty="0" smtClean="0">
                          <a:solidFill>
                            <a:srgbClr val="000000"/>
                          </a:solidFill>
                        </a:rPr>
                        <a:t>Opponents Formation: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56728">
                <a:tc>
                  <a:txBody>
                    <a:bodyPr/>
                    <a:lstStyle/>
                    <a:p>
                      <a:r>
                        <a:rPr lang="en-US" sz="1200" baseline="0" dirty="0" smtClean="0">
                          <a:solidFill>
                            <a:srgbClr val="000000"/>
                          </a:solidFill>
                        </a:rPr>
                        <a:t>Main Moment: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baseline="0" dirty="0" smtClean="0">
                          <a:solidFill>
                            <a:srgbClr val="000000"/>
                          </a:solidFill>
                        </a:rPr>
                        <a:t>Key Principle: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42303">
                <a:tc>
                  <a:txBody>
                    <a:bodyPr/>
                    <a:lstStyle/>
                    <a:p>
                      <a:r>
                        <a:rPr lang="en-US" sz="1200" baseline="0" dirty="0" smtClean="0">
                          <a:solidFill>
                            <a:srgbClr val="000000"/>
                          </a:solidFill>
                        </a:rPr>
                        <a:t>What?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3">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342303">
                <a:tc>
                  <a:txBody>
                    <a:bodyPr/>
                    <a:lstStyle/>
                    <a:p>
                      <a:r>
                        <a:rPr lang="en-US" sz="1200" baseline="0" dirty="0" smtClean="0">
                          <a:solidFill>
                            <a:srgbClr val="000000"/>
                          </a:solidFill>
                        </a:rPr>
                        <a:t>Who?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3">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342303">
                <a:tc>
                  <a:txBody>
                    <a:bodyPr/>
                    <a:lstStyle/>
                    <a:p>
                      <a:r>
                        <a:rPr lang="en-US" sz="1200" baseline="0" dirty="0" smtClean="0">
                          <a:solidFill>
                            <a:srgbClr val="000000"/>
                          </a:solidFill>
                        </a:rPr>
                        <a:t>When?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3">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342303">
                <a:tc>
                  <a:txBody>
                    <a:bodyPr/>
                    <a:lstStyle/>
                    <a:p>
                      <a:r>
                        <a:rPr lang="en-US" sz="1200" baseline="0" dirty="0" smtClean="0">
                          <a:solidFill>
                            <a:srgbClr val="000000"/>
                          </a:solidFill>
                        </a:rPr>
                        <a:t>Where?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3">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342303">
                <a:tc>
                  <a:txBody>
                    <a:bodyPr/>
                    <a:lstStyle/>
                    <a:p>
                      <a:r>
                        <a:rPr lang="en-US" sz="1200" baseline="0" dirty="0" smtClean="0">
                          <a:solidFill>
                            <a:srgbClr val="000000"/>
                          </a:solidFill>
                        </a:rPr>
                        <a:t>Why?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3">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2205862">
                <a:tc>
                  <a:txBody>
                    <a:bodyPr/>
                    <a:lstStyle/>
                    <a:p>
                      <a:r>
                        <a:rPr lang="en-US" sz="1200" baseline="0" dirty="0" smtClean="0">
                          <a:solidFill>
                            <a:srgbClr val="000000"/>
                          </a:solidFill>
                        </a:rPr>
                        <a:t>Session Objective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3">
                  <a:txBody>
                    <a:bodyPr/>
                    <a:lstStyle/>
                    <a:p>
                      <a:endParaRPr lang="en-US"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bl>
          </a:graphicData>
        </a:graphic>
      </p:graphicFrame>
      <p:sp>
        <p:nvSpPr>
          <p:cNvPr id="8" name="TextBox 7"/>
          <p:cNvSpPr txBox="1"/>
          <p:nvPr/>
        </p:nvSpPr>
        <p:spPr>
          <a:xfrm>
            <a:off x="8307162" y="6419500"/>
            <a:ext cx="477007" cy="369332"/>
          </a:xfrm>
          <a:prstGeom prst="rect">
            <a:avLst/>
          </a:prstGeom>
          <a:noFill/>
        </p:spPr>
        <p:txBody>
          <a:bodyPr wrap="square" rtlCol="0">
            <a:spAutoFit/>
          </a:bodyPr>
          <a:lstStyle/>
          <a:p>
            <a:r>
              <a:rPr lang="en-US" dirty="0"/>
              <a:t> </a:t>
            </a:r>
            <a:r>
              <a:rPr lang="en-US" dirty="0" smtClean="0"/>
              <a:t>1</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116498414"/>
              </p:ext>
            </p:extLst>
          </p:nvPr>
        </p:nvGraphicFramePr>
        <p:xfrm>
          <a:off x="174085" y="927100"/>
          <a:ext cx="8732938" cy="370840"/>
        </p:xfrm>
        <a:graphic>
          <a:graphicData uri="http://schemas.openxmlformats.org/drawingml/2006/table">
            <a:tbl>
              <a:tblPr firstRow="1" bandRow="1">
                <a:tableStyleId>{2D5ABB26-0587-4C30-8999-92F81FD0307C}</a:tableStyleId>
              </a:tblPr>
              <a:tblGrid>
                <a:gridCol w="1603915"/>
                <a:gridCol w="7129023"/>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Link to Video</a:t>
                      </a:r>
                      <a:r>
                        <a:rPr lang="en-US" sz="1600" b="0" baseline="0" dirty="0" smtClean="0">
                          <a:solidFill>
                            <a:schemeClr val="tx1"/>
                          </a:solidFill>
                        </a:rPr>
                        <a:t>:</a:t>
                      </a:r>
                      <a:endParaRPr lang="en-US" sz="1600" b="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8889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49736203"/>
              </p:ext>
            </p:extLst>
          </p:nvPr>
        </p:nvGraphicFramePr>
        <p:xfrm>
          <a:off x="357710" y="97079"/>
          <a:ext cx="8648442" cy="6691753"/>
        </p:xfrm>
        <a:graphic>
          <a:graphicData uri="http://schemas.openxmlformats.org/drawingml/2006/table">
            <a:tbl>
              <a:tblPr firstRow="1" bandRow="1">
                <a:tableStyleId>{5C22544A-7EE6-4342-B048-85BDC9FD1C3A}</a:tableStyleId>
              </a:tblPr>
              <a:tblGrid>
                <a:gridCol w="4324221"/>
                <a:gridCol w="4324221"/>
              </a:tblGrid>
              <a:tr h="307353">
                <a:tc gridSpan="2">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c hMerge="1">
                  <a:txBody>
                    <a:bodyPr/>
                    <a:lstStyle/>
                    <a:p>
                      <a:endParaRPr lang="en-US"/>
                    </a:p>
                  </a:txBody>
                  <a:tcPr/>
                </a:tc>
              </a:tr>
              <a:tr h="290896">
                <a:tc gridSpan="2">
                  <a:txBody>
                    <a:bodyPr/>
                    <a:lstStyle/>
                    <a:p>
                      <a:r>
                        <a:rPr lang="en-US" sz="1200" b="1" dirty="0" smtClean="0"/>
                        <a:t>Animation – Game Training continued</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3770111">
                <a:tc>
                  <a:txBody>
                    <a:bodyPr/>
                    <a:lstStyle/>
                    <a:p>
                      <a:r>
                        <a:rPr lang="en-US" sz="1200" dirty="0" smtClean="0"/>
                        <a:t>GK &amp; Player Tasks: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Coach’s Cues:</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3393">
                <a:tc gridSpan="2">
                  <a:txBody>
                    <a:bodyPr/>
                    <a:lstStyle/>
                    <a:p>
                      <a:pPr lvl="0"/>
                      <a:r>
                        <a:rPr lang="en-AU" sz="1200" kern="1200" dirty="0" smtClean="0">
                          <a:solidFill>
                            <a:schemeClr val="dk1"/>
                          </a:solidFill>
                          <a:effectLst/>
                          <a:latin typeface="+mn-lt"/>
                          <a:ea typeface="+mn-ea"/>
                          <a:cs typeface="+mn-cs"/>
                        </a:rPr>
                        <a:t>Comments:</a:t>
                      </a:r>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07162" y="6419500"/>
            <a:ext cx="477007" cy="369332"/>
          </a:xfrm>
          <a:prstGeom prst="rect">
            <a:avLst/>
          </a:prstGeom>
          <a:noFill/>
        </p:spPr>
        <p:txBody>
          <a:bodyPr wrap="square" rtlCol="0">
            <a:spAutoFit/>
          </a:bodyPr>
          <a:lstStyle/>
          <a:p>
            <a:r>
              <a:rPr lang="en-US" dirty="0" smtClean="0"/>
              <a:t>8</a:t>
            </a:r>
            <a:endParaRPr lang="en-US" dirty="0"/>
          </a:p>
        </p:txBody>
      </p:sp>
    </p:spTree>
    <p:extLst>
      <p:ext uri="{BB962C8B-B14F-4D97-AF65-F5344CB8AC3E}">
        <p14:creationId xmlns:p14="http://schemas.microsoft.com/office/powerpoint/2010/main" val="2208031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81673789"/>
              </p:ext>
            </p:extLst>
          </p:nvPr>
        </p:nvGraphicFramePr>
        <p:xfrm>
          <a:off x="357710" y="97079"/>
          <a:ext cx="8459878" cy="6715102"/>
        </p:xfrm>
        <a:graphic>
          <a:graphicData uri="http://schemas.openxmlformats.org/drawingml/2006/table">
            <a:tbl>
              <a:tblPr firstRow="1" bandRow="1">
                <a:tableStyleId>{5C22544A-7EE6-4342-B048-85BDC9FD1C3A}</a:tableStyleId>
              </a:tblPr>
              <a:tblGrid>
                <a:gridCol w="8459878"/>
              </a:tblGrid>
              <a:tr h="302407">
                <a:tc>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6215">
                <a:tc>
                  <a:txBody>
                    <a:bodyPr/>
                    <a:lstStyle/>
                    <a:p>
                      <a:r>
                        <a:rPr lang="en-US" sz="1200" dirty="0" smtClean="0"/>
                        <a:t>Game</a:t>
                      </a:r>
                      <a:r>
                        <a:rPr lang="en-US" sz="1200" baseline="0" dirty="0" smtClean="0"/>
                        <a:t> Training</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endParaRPr lang="en-US" sz="1200" dirty="0" smtClean="0"/>
                    </a:p>
                    <a:p>
                      <a:endParaRPr lang="en-US" sz="1200" dirty="0" smtClean="0"/>
                    </a:p>
                    <a:p>
                      <a:endParaRPr lang="en-US" sz="1200" dirty="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40581" y="6419500"/>
            <a:ext cx="362928" cy="369332"/>
          </a:xfrm>
          <a:prstGeom prst="rect">
            <a:avLst/>
          </a:prstGeom>
          <a:noFill/>
        </p:spPr>
        <p:txBody>
          <a:bodyPr wrap="square" rtlCol="0">
            <a:spAutoFit/>
          </a:bodyPr>
          <a:lstStyle/>
          <a:p>
            <a:r>
              <a:rPr lang="en-US" dirty="0" smtClean="0"/>
              <a:t>2</a:t>
            </a:r>
            <a:endParaRPr lang="en-US" dirty="0"/>
          </a:p>
        </p:txBody>
      </p:sp>
      <p:grpSp>
        <p:nvGrpSpPr>
          <p:cNvPr id="33" name="Group 30"/>
          <p:cNvGrpSpPr/>
          <p:nvPr/>
        </p:nvGrpSpPr>
        <p:grpSpPr>
          <a:xfrm rot="5400000">
            <a:off x="1773857" y="-515926"/>
            <a:ext cx="5778502" cy="8308963"/>
            <a:chOff x="597025" y="398165"/>
            <a:chExt cx="4641558" cy="6180963"/>
          </a:xfrm>
        </p:grpSpPr>
        <p:sp>
          <p:nvSpPr>
            <p:cNvPr id="34" name="Rectangle 14" descr="Outlined diamond"/>
            <p:cNvSpPr>
              <a:spLocks noChangeArrowheads="1"/>
            </p:cNvSpPr>
            <p:nvPr/>
          </p:nvSpPr>
          <p:spPr bwMode="auto">
            <a:xfrm>
              <a:off x="2464127" y="6291789"/>
              <a:ext cx="952541" cy="287339"/>
            </a:xfrm>
            <a:prstGeom prst="rect">
              <a:avLst/>
            </a:prstGeom>
            <a:pattFill prst="openDmnd">
              <a:fgClr>
                <a:schemeClr val="tx1"/>
              </a:fgClr>
              <a:bgClr>
                <a:schemeClr val="bg1"/>
              </a:bgClr>
            </a:pattFill>
            <a:ln w="9525">
              <a:noFill/>
              <a:miter lim="800000"/>
              <a:headEnd/>
              <a:tailEnd/>
            </a:ln>
          </p:spPr>
          <p:txBody>
            <a:bodyPr wrap="none" lIns="91427" tIns="45713" rIns="91427" bIns="45713" anchor="ctr"/>
            <a:lstStyle/>
            <a:p>
              <a:endParaRPr lang="en-AU" dirty="0"/>
            </a:p>
          </p:txBody>
        </p:sp>
        <p:sp>
          <p:nvSpPr>
            <p:cNvPr id="35" name="Rectangle 34"/>
            <p:cNvSpPr/>
            <p:nvPr/>
          </p:nvSpPr>
          <p:spPr>
            <a:xfrm>
              <a:off x="597026" y="693358"/>
              <a:ext cx="4641557" cy="5609287"/>
            </a:xfrm>
            <a:prstGeom prst="rect">
              <a:avLst/>
            </a:prstGeom>
            <a:solidFill>
              <a:srgbClr val="178E1C">
                <a:alpha val="7500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1505883" y="5092899"/>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193136" y="5716483"/>
              <a:ext cx="1507432" cy="57530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8" name="Straight Connector 37"/>
            <p:cNvCxnSpPr>
              <a:stCxn id="35" idx="1"/>
              <a:endCxn id="35" idx="3"/>
            </p:cNvCxnSpPr>
            <p:nvPr/>
          </p:nvCxnSpPr>
          <p:spPr>
            <a:xfrm rot="10800000" flipH="1">
              <a:off x="597025" y="3498002"/>
              <a:ext cx="4641557" cy="1588"/>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2157482" y="2785791"/>
              <a:ext cx="1507432" cy="1424422"/>
            </a:xfrm>
            <a:prstGeom prst="ellipse">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0" name="Group 34"/>
            <p:cNvGrpSpPr/>
            <p:nvPr/>
          </p:nvGrpSpPr>
          <p:grpSpPr>
            <a:xfrm>
              <a:off x="1556672" y="693358"/>
              <a:ext cx="2860560" cy="1198890"/>
              <a:chOff x="1556671" y="215111"/>
              <a:chExt cx="2860560" cy="1198890"/>
            </a:xfrm>
          </p:grpSpPr>
          <p:sp>
            <p:nvSpPr>
              <p:cNvPr id="42" name="Rectangle 41"/>
              <p:cNvSpPr/>
              <p:nvPr/>
            </p:nvSpPr>
            <p:spPr>
              <a:xfrm>
                <a:off x="1556671" y="215111"/>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2233235" y="215111"/>
                <a:ext cx="1507432" cy="59402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1" name="Rectangle 14" descr="Outlined diamond"/>
            <p:cNvSpPr>
              <a:spLocks noChangeArrowheads="1"/>
            </p:cNvSpPr>
            <p:nvPr/>
          </p:nvSpPr>
          <p:spPr bwMode="auto">
            <a:xfrm>
              <a:off x="2510681" y="398165"/>
              <a:ext cx="952541" cy="287339"/>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grpSp>
      <p:sp>
        <p:nvSpPr>
          <p:cNvPr id="44" name="Oval 94"/>
          <p:cNvSpPr>
            <a:spLocks noChangeArrowheads="1"/>
          </p:cNvSpPr>
          <p:nvPr/>
        </p:nvSpPr>
        <p:spPr bwMode="auto">
          <a:xfrm>
            <a:off x="54859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5" name="Oval 94"/>
          <p:cNvSpPr>
            <a:spLocks noChangeArrowheads="1"/>
          </p:cNvSpPr>
          <p:nvPr/>
        </p:nvSpPr>
        <p:spPr bwMode="auto">
          <a:xfrm>
            <a:off x="5684449"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6" name="Oval 94"/>
          <p:cNvSpPr>
            <a:spLocks noChangeArrowheads="1"/>
          </p:cNvSpPr>
          <p:nvPr/>
        </p:nvSpPr>
        <p:spPr bwMode="auto">
          <a:xfrm>
            <a:off x="59220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8" name="Oval 94"/>
          <p:cNvSpPr>
            <a:spLocks noChangeArrowheads="1"/>
          </p:cNvSpPr>
          <p:nvPr/>
        </p:nvSpPr>
        <p:spPr bwMode="auto">
          <a:xfrm>
            <a:off x="6125780"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9" name="Oval 94"/>
          <p:cNvSpPr>
            <a:spLocks noChangeArrowheads="1"/>
          </p:cNvSpPr>
          <p:nvPr/>
        </p:nvSpPr>
        <p:spPr bwMode="auto">
          <a:xfrm>
            <a:off x="6357648"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0" name="Oval 94"/>
          <p:cNvSpPr>
            <a:spLocks noChangeArrowheads="1"/>
          </p:cNvSpPr>
          <p:nvPr/>
        </p:nvSpPr>
        <p:spPr bwMode="auto">
          <a:xfrm>
            <a:off x="6618983"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1" name="Oval 94"/>
          <p:cNvSpPr>
            <a:spLocks noChangeArrowheads="1"/>
          </p:cNvSpPr>
          <p:nvPr/>
        </p:nvSpPr>
        <p:spPr bwMode="auto">
          <a:xfrm>
            <a:off x="6868883"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2" name="Oval 94"/>
          <p:cNvSpPr>
            <a:spLocks noChangeArrowheads="1"/>
          </p:cNvSpPr>
          <p:nvPr/>
        </p:nvSpPr>
        <p:spPr bwMode="auto">
          <a:xfrm>
            <a:off x="7116666" y="970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3" name="Oval 94"/>
          <p:cNvSpPr>
            <a:spLocks noChangeArrowheads="1"/>
          </p:cNvSpPr>
          <p:nvPr/>
        </p:nvSpPr>
        <p:spPr bwMode="auto">
          <a:xfrm>
            <a:off x="7260666"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4" name="Oval 94"/>
          <p:cNvSpPr>
            <a:spLocks noChangeArrowheads="1"/>
          </p:cNvSpPr>
          <p:nvPr/>
        </p:nvSpPr>
        <p:spPr bwMode="auto">
          <a:xfrm>
            <a:off x="5485914" y="1150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5" name="Oval 94"/>
          <p:cNvSpPr>
            <a:spLocks noChangeArrowheads="1"/>
          </p:cNvSpPr>
          <p:nvPr/>
        </p:nvSpPr>
        <p:spPr bwMode="auto">
          <a:xfrm>
            <a:off x="5684448" y="113592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6" name="Oval 94"/>
          <p:cNvSpPr>
            <a:spLocks noChangeArrowheads="1"/>
          </p:cNvSpPr>
          <p:nvPr/>
        </p:nvSpPr>
        <p:spPr bwMode="auto">
          <a:xfrm>
            <a:off x="5922014" y="1165648"/>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7" name="Oval 94"/>
          <p:cNvSpPr>
            <a:spLocks noChangeArrowheads="1"/>
          </p:cNvSpPr>
          <p:nvPr/>
        </p:nvSpPr>
        <p:spPr bwMode="auto">
          <a:xfrm>
            <a:off x="6175162" y="117609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8" name="Oval 94"/>
          <p:cNvSpPr>
            <a:spLocks noChangeArrowheads="1"/>
          </p:cNvSpPr>
          <p:nvPr/>
        </p:nvSpPr>
        <p:spPr bwMode="auto">
          <a:xfrm>
            <a:off x="6429648" y="12048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9" name="Oval 94"/>
          <p:cNvSpPr>
            <a:spLocks noChangeArrowheads="1"/>
          </p:cNvSpPr>
          <p:nvPr/>
        </p:nvSpPr>
        <p:spPr bwMode="auto">
          <a:xfrm>
            <a:off x="6685931" y="1222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0" name="Oval 94"/>
          <p:cNvSpPr>
            <a:spLocks noChangeArrowheads="1"/>
          </p:cNvSpPr>
          <p:nvPr/>
        </p:nvSpPr>
        <p:spPr bwMode="auto">
          <a:xfrm>
            <a:off x="6940883" y="124858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1" name="Oval 94"/>
          <p:cNvSpPr>
            <a:spLocks noChangeArrowheads="1"/>
          </p:cNvSpPr>
          <p:nvPr/>
        </p:nvSpPr>
        <p:spPr bwMode="auto">
          <a:xfrm>
            <a:off x="7124780" y="125182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2" name="Oval 94"/>
          <p:cNvSpPr>
            <a:spLocks noChangeArrowheads="1"/>
          </p:cNvSpPr>
          <p:nvPr/>
        </p:nvSpPr>
        <p:spPr bwMode="auto">
          <a:xfrm>
            <a:off x="7407628"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3" name="Oval 94"/>
          <p:cNvSpPr>
            <a:spLocks noChangeArrowheads="1"/>
          </p:cNvSpPr>
          <p:nvPr/>
        </p:nvSpPr>
        <p:spPr bwMode="auto">
          <a:xfrm>
            <a:off x="7634642"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pic>
        <p:nvPicPr>
          <p:cNvPr id="64" name="Picture 63"/>
          <p:cNvPicPr>
            <a:picLocks noChangeAspect="1"/>
          </p:cNvPicPr>
          <p:nvPr/>
        </p:nvPicPr>
        <p:blipFill>
          <a:blip r:embed="rId3"/>
          <a:stretch>
            <a:fillRect/>
          </a:stretch>
        </p:blipFill>
        <p:spPr>
          <a:xfrm>
            <a:off x="3055671" y="1080474"/>
            <a:ext cx="146323" cy="126000"/>
          </a:xfrm>
          <a:prstGeom prst="rect">
            <a:avLst/>
          </a:prstGeom>
        </p:spPr>
      </p:pic>
      <p:sp>
        <p:nvSpPr>
          <p:cNvPr id="65" name="Rectangle 14" descr="Outlined diamond"/>
          <p:cNvSpPr>
            <a:spLocks noChangeArrowheads="1"/>
          </p:cNvSpPr>
          <p:nvPr/>
        </p:nvSpPr>
        <p:spPr bwMode="auto">
          <a:xfrm>
            <a:off x="3876308" y="1024874"/>
            <a:ext cx="288000" cy="180000"/>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sp>
        <p:nvSpPr>
          <p:cNvPr id="68" name="Oval 94"/>
          <p:cNvSpPr>
            <a:spLocks noChangeArrowheads="1"/>
          </p:cNvSpPr>
          <p:nvPr/>
        </p:nvSpPr>
        <p:spPr bwMode="auto">
          <a:xfrm>
            <a:off x="3501602" y="1285648"/>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69" name="Oval 94"/>
          <p:cNvSpPr>
            <a:spLocks noChangeArrowheads="1"/>
          </p:cNvSpPr>
          <p:nvPr/>
        </p:nvSpPr>
        <p:spPr bwMode="auto">
          <a:xfrm>
            <a:off x="3501602" y="1024274"/>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70" name="Oval 94"/>
          <p:cNvSpPr>
            <a:spLocks noChangeArrowheads="1"/>
          </p:cNvSpPr>
          <p:nvPr/>
        </p:nvSpPr>
        <p:spPr bwMode="auto">
          <a:xfrm>
            <a:off x="7478225"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cxnSp>
        <p:nvCxnSpPr>
          <p:cNvPr id="71" name="Straight Arrow Connector 70"/>
          <p:cNvCxnSpPr/>
          <p:nvPr/>
        </p:nvCxnSpPr>
        <p:spPr>
          <a:xfrm rot="10800000" flipV="1">
            <a:off x="5136329" y="1518930"/>
            <a:ext cx="349585" cy="425082"/>
          </a:xfrm>
          <a:prstGeom prst="straightConnector1">
            <a:avLst/>
          </a:prstGeom>
          <a:ln w="12700">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0800000">
            <a:off x="5730049" y="1518929"/>
            <a:ext cx="843599" cy="570024"/>
          </a:xfrm>
          <a:prstGeom prst="line">
            <a:avLst/>
          </a:prstGeom>
          <a:ln w="12700">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cxnSp>
      <p:sp>
        <p:nvSpPr>
          <p:cNvPr id="73" name="Sort 72"/>
          <p:cNvSpPr/>
          <p:nvPr/>
        </p:nvSpPr>
        <p:spPr>
          <a:xfrm rot="5400000">
            <a:off x="2360176" y="1126251"/>
            <a:ext cx="604814" cy="109979"/>
          </a:xfrm>
          <a:prstGeom prst="flowChartSor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Isosceles Triangle 73"/>
          <p:cNvSpPr/>
          <p:nvPr/>
        </p:nvSpPr>
        <p:spPr>
          <a:xfrm>
            <a:off x="3129994" y="1338949"/>
            <a:ext cx="144000" cy="144000"/>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Isosceles Triangle 74"/>
          <p:cNvSpPr/>
          <p:nvPr/>
        </p:nvSpPr>
        <p:spPr>
          <a:xfrm>
            <a:off x="3134568" y="1736782"/>
            <a:ext cx="144000" cy="144000"/>
          </a:xfrm>
          <a:prstGeom prs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Oval 94"/>
          <p:cNvSpPr>
            <a:spLocks noChangeArrowheads="1"/>
          </p:cNvSpPr>
          <p:nvPr/>
        </p:nvSpPr>
        <p:spPr bwMode="auto">
          <a:xfrm>
            <a:off x="3965182" y="1342702"/>
            <a:ext cx="198000" cy="198000"/>
          </a:xfrm>
          <a:prstGeom prst="ellipse">
            <a:avLst/>
          </a:prstGeom>
          <a:solidFill>
            <a:schemeClr val="tx1"/>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C</a:t>
            </a:r>
            <a:endParaRPr lang="nl-NL" sz="900" b="1" dirty="0">
              <a:solidFill>
                <a:srgbClr val="FFFFFF"/>
              </a:solidFill>
              <a:latin typeface="Baskerville"/>
              <a:cs typeface="Baskerville"/>
            </a:endParaRPr>
          </a:p>
        </p:txBody>
      </p:sp>
      <p:sp>
        <p:nvSpPr>
          <p:cNvPr id="79" name="Freeform 78"/>
          <p:cNvSpPr/>
          <p:nvPr/>
        </p:nvSpPr>
        <p:spPr>
          <a:xfrm>
            <a:off x="6618983" y="1418970"/>
            <a:ext cx="562571" cy="835074"/>
          </a:xfrm>
          <a:custGeom>
            <a:avLst/>
            <a:gdLst>
              <a:gd name="connsiteX0" fmla="*/ 47478 w 328390"/>
              <a:gd name="connsiteY0" fmla="*/ 676601 h 676601"/>
              <a:gd name="connsiteX1" fmla="*/ 320477 w 328390"/>
              <a:gd name="connsiteY1" fmla="*/ 557899 h 676601"/>
              <a:gd name="connsiteX2" fmla="*/ 0 w 328390"/>
              <a:gd name="connsiteY2" fmla="*/ 0 h 676601"/>
              <a:gd name="connsiteX3" fmla="*/ 0 w 328390"/>
              <a:gd name="connsiteY3" fmla="*/ 0 h 676601"/>
            </a:gdLst>
            <a:ahLst/>
            <a:cxnLst>
              <a:cxn ang="0">
                <a:pos x="connsiteX0" y="connsiteY0"/>
              </a:cxn>
              <a:cxn ang="0">
                <a:pos x="connsiteX1" y="connsiteY1"/>
              </a:cxn>
              <a:cxn ang="0">
                <a:pos x="connsiteX2" y="connsiteY2"/>
              </a:cxn>
              <a:cxn ang="0">
                <a:pos x="connsiteX3" y="connsiteY3"/>
              </a:cxn>
            </a:cxnLst>
            <a:rect l="l" t="t" r="r" b="b"/>
            <a:pathLst>
              <a:path w="328390" h="676601">
                <a:moveTo>
                  <a:pt x="47478" y="676601"/>
                </a:moveTo>
                <a:cubicBezTo>
                  <a:pt x="187934" y="673633"/>
                  <a:pt x="328390" y="670666"/>
                  <a:pt x="320477" y="557899"/>
                </a:cubicBezTo>
                <a:cubicBezTo>
                  <a:pt x="312564" y="445132"/>
                  <a:pt x="0" y="0"/>
                  <a:pt x="0" y="0"/>
                </a:cubicBezTo>
                <a:lnTo>
                  <a:pt x="0" y="0"/>
                </a:lnTo>
              </a:path>
            </a:pathLst>
          </a:custGeom>
          <a:ln>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0" name="Freeform 79"/>
          <p:cNvSpPr/>
          <p:nvPr/>
        </p:nvSpPr>
        <p:spPr>
          <a:xfrm>
            <a:off x="4986593" y="2088953"/>
            <a:ext cx="1486912" cy="242391"/>
          </a:xfrm>
          <a:custGeom>
            <a:avLst/>
            <a:gdLst>
              <a:gd name="connsiteX0" fmla="*/ 0 w 4048251"/>
              <a:gd name="connsiteY0" fmla="*/ 83161 h 514090"/>
              <a:gd name="connsiteX1" fmla="*/ 1927739 w 4048251"/>
              <a:gd name="connsiteY1" fmla="*/ 71821 h 514090"/>
              <a:gd name="connsiteX2" fmla="*/ 4048251 w 4048251"/>
              <a:gd name="connsiteY2" fmla="*/ 514090 h 514090"/>
              <a:gd name="connsiteX3" fmla="*/ 4048251 w 4048251"/>
              <a:gd name="connsiteY3" fmla="*/ 514090 h 514090"/>
            </a:gdLst>
            <a:ahLst/>
            <a:cxnLst>
              <a:cxn ang="0">
                <a:pos x="connsiteX0" y="connsiteY0"/>
              </a:cxn>
              <a:cxn ang="0">
                <a:pos x="connsiteX1" y="connsiteY1"/>
              </a:cxn>
              <a:cxn ang="0">
                <a:pos x="connsiteX2" y="connsiteY2"/>
              </a:cxn>
              <a:cxn ang="0">
                <a:pos x="connsiteX3" y="connsiteY3"/>
              </a:cxn>
            </a:cxnLst>
            <a:rect l="l" t="t" r="r" b="b"/>
            <a:pathLst>
              <a:path w="4048251" h="514090">
                <a:moveTo>
                  <a:pt x="0" y="83161"/>
                </a:moveTo>
                <a:cubicBezTo>
                  <a:pt x="626515" y="41580"/>
                  <a:pt x="1253031" y="0"/>
                  <a:pt x="1927739" y="71821"/>
                </a:cubicBezTo>
                <a:cubicBezTo>
                  <a:pt x="2602447" y="143642"/>
                  <a:pt x="4048251" y="514090"/>
                  <a:pt x="4048251" y="514090"/>
                </a:cubicBezTo>
                <a:lnTo>
                  <a:pt x="4048251" y="514090"/>
                </a:ln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2" name="Rectangle 1"/>
          <p:cNvSpPr/>
          <p:nvPr/>
        </p:nvSpPr>
        <p:spPr>
          <a:xfrm>
            <a:off x="2777258" y="2019331"/>
            <a:ext cx="424736" cy="3422705"/>
          </a:xfrm>
          <a:prstGeom prst="rect">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50345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57710" y="97079"/>
          <a:ext cx="8459878" cy="6715102"/>
        </p:xfrm>
        <a:graphic>
          <a:graphicData uri="http://schemas.openxmlformats.org/drawingml/2006/table">
            <a:tbl>
              <a:tblPr firstRow="1" bandRow="1">
                <a:tableStyleId>{5C22544A-7EE6-4342-B048-85BDC9FD1C3A}</a:tableStyleId>
              </a:tblPr>
              <a:tblGrid>
                <a:gridCol w="4229939"/>
                <a:gridCol w="4229939"/>
              </a:tblGrid>
              <a:tr h="302407">
                <a:tc gridSpan="2">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c hMerge="1">
                  <a:txBody>
                    <a:bodyPr/>
                    <a:lstStyle/>
                    <a:p>
                      <a:endParaRPr lang="en-US"/>
                    </a:p>
                  </a:txBody>
                  <a:tcPr/>
                </a:tc>
              </a:tr>
              <a:tr h="286215">
                <a:tc gridSpan="2">
                  <a:txBody>
                    <a:bodyPr/>
                    <a:lstStyle/>
                    <a:p>
                      <a:r>
                        <a:rPr lang="en-US" sz="1200" dirty="0" smtClean="0"/>
                        <a:t>Animation – Game Training</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232551">
                <a:tc>
                  <a:txBody>
                    <a:bodyPr/>
                    <a:lstStyle/>
                    <a:p>
                      <a:r>
                        <a:rPr lang="en-US" sz="1200" dirty="0" smtClean="0"/>
                        <a:t>Assessment Guide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Comments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r>
                        <a:rPr lang="en-US" sz="1200" dirty="0" smtClean="0"/>
                        <a:t>Game Training: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pPr lvl="0"/>
                      <a:r>
                        <a:rPr lang="en-US" sz="1200" kern="1200" dirty="0" smtClean="0">
                          <a:solidFill>
                            <a:schemeClr val="dk1"/>
                          </a:solidFill>
                          <a:effectLst/>
                          <a:latin typeface="+mn-lt"/>
                          <a:ea typeface="+mn-ea"/>
                          <a:cs typeface="+mn-cs"/>
                        </a:rPr>
                        <a:t>Focused on solving </a:t>
                      </a:r>
                      <a:r>
                        <a:rPr lang="en-US" sz="1200" kern="1200" dirty="0" smtClean="0">
                          <a:solidFill>
                            <a:srgbClr val="000000"/>
                          </a:solidFill>
                          <a:effectLst/>
                          <a:latin typeface="+mn-lt"/>
                          <a:ea typeface="+mn-ea"/>
                          <a:cs typeface="+mn-cs"/>
                        </a:rPr>
                        <a:t>the Goalkeeper football </a:t>
                      </a:r>
                      <a:r>
                        <a:rPr lang="en-US" sz="1200" kern="1200" dirty="0" smtClean="0">
                          <a:solidFill>
                            <a:schemeClr val="dk1"/>
                          </a:solidFill>
                          <a:effectLst/>
                          <a:latin typeface="+mn-lt"/>
                          <a:ea typeface="+mn-ea"/>
                          <a:cs typeface="+mn-cs"/>
                        </a:rPr>
                        <a:t>problem </a:t>
                      </a:r>
                    </a:p>
                    <a:p>
                      <a:pPr lvl="0"/>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Presented the opportunity to develop the Session Objective</a:t>
                      </a:r>
                    </a:p>
                    <a:p>
                      <a:pPr lvl="0"/>
                      <a:r>
                        <a:rPr lang="en-US" sz="1200" kern="1200" dirty="0" smtClean="0">
                          <a:solidFill>
                            <a:schemeClr val="dk1"/>
                          </a:solidFill>
                          <a:effectLst/>
                          <a:latin typeface="+mn-lt"/>
                          <a:ea typeface="+mn-ea"/>
                          <a:cs typeface="+mn-cs"/>
                        </a:rPr>
                        <a:t> </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Was it organised so that the relevant players were involved</a:t>
                      </a:r>
                    </a:p>
                    <a:p>
                      <a:pPr lvl="0"/>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Goals for both teams were appropriate to the Session Objective and recreating</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the key moment/s</a:t>
                      </a:r>
                    </a:p>
                    <a:p>
                      <a:pPr lvl="0"/>
                      <a:endParaRPr lang="en-AU"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Established and maintained the realism required</a:t>
                      </a:r>
                      <a:r>
                        <a:rPr lang="en-US" sz="1200" kern="1200" baseline="0" dirty="0" smtClean="0">
                          <a:solidFill>
                            <a:schemeClr val="dk1"/>
                          </a:solidFill>
                          <a:effectLst/>
                          <a:latin typeface="+mn-lt"/>
                          <a:ea typeface="+mn-ea"/>
                          <a:cs typeface="+mn-cs"/>
                        </a:rPr>
                        <a:t> to address </a:t>
                      </a:r>
                      <a:r>
                        <a:rPr lang="en-US" sz="1200" kern="1200" dirty="0" smtClean="0">
                          <a:solidFill>
                            <a:schemeClr val="dk1"/>
                          </a:solidFill>
                          <a:effectLst/>
                          <a:latin typeface="+mn-lt"/>
                          <a:ea typeface="+mn-ea"/>
                          <a:cs typeface="+mn-cs"/>
                        </a:rPr>
                        <a:t>the problem and Session Objective (as illustrated in the animations on this</a:t>
                      </a:r>
                      <a:r>
                        <a:rPr lang="en-US" sz="1200" kern="1200" baseline="0" dirty="0" smtClean="0">
                          <a:solidFill>
                            <a:schemeClr val="dk1"/>
                          </a:solidFill>
                          <a:effectLst/>
                          <a:latin typeface="+mn-lt"/>
                          <a:ea typeface="+mn-ea"/>
                          <a:cs typeface="+mn-cs"/>
                        </a:rPr>
                        <a:t> form)</a:t>
                      </a:r>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gridSpan="2">
                  <a:txBody>
                    <a:bodyPr/>
                    <a:lstStyle/>
                    <a:p>
                      <a:r>
                        <a:rPr lang="en-US" sz="1200" dirty="0" smtClean="0"/>
                        <a:t>Checklist</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pPr lvl="0"/>
                      <a:endParaRPr lang="en-US"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START to the practice was relevant to the Session Objective and the Moment identified by the 5W process</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practice allowed the main moment/s to develop naturally </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ORGANISATION created a problem-solving environment linked to the Session Objective</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ATTITUDE of the players was managed appropriately </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session was adapted to meet the ABILITY of the players </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players’ UNDERSTANDING of the organization and rules</a:t>
                      </a:r>
                      <a:r>
                        <a:rPr lang="en-US" sz="1200" kern="1200" baseline="0" dirty="0" smtClean="0">
                          <a:solidFill>
                            <a:schemeClr val="dk1"/>
                          </a:solidFill>
                          <a:effectLst/>
                          <a:latin typeface="+mn-lt"/>
                          <a:ea typeface="+mn-ea"/>
                          <a:cs typeface="+mn-cs"/>
                        </a:rPr>
                        <a:t> was checked</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SHAPE of both teams was established to ensure realism and a clear link to the Session Objective and Football Problem</a:t>
                      </a:r>
                      <a:endParaRPr lang="en-AU"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The Coach managed the ‘SELF’ aspect before moving on to the Teaching Process element</a:t>
                      </a:r>
                      <a:r>
                        <a:rPr lang="en-AU" sz="1200" dirty="0" smtClean="0">
                          <a:effectLst/>
                        </a:rPr>
                        <a:t> </a:t>
                      </a:r>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07162" y="6419500"/>
            <a:ext cx="477007" cy="369332"/>
          </a:xfrm>
          <a:prstGeom prst="rect">
            <a:avLst/>
          </a:prstGeom>
          <a:noFill/>
        </p:spPr>
        <p:txBody>
          <a:bodyPr wrap="square" rtlCol="0">
            <a:spAutoFit/>
          </a:bodyPr>
          <a:lstStyle/>
          <a:p>
            <a:r>
              <a:rPr lang="en-US" dirty="0" smtClean="0"/>
              <a:t>12</a:t>
            </a:r>
            <a:endParaRPr lang="en-US" dirty="0"/>
          </a:p>
        </p:txBody>
      </p:sp>
    </p:spTree>
    <p:extLst>
      <p:ext uri="{BB962C8B-B14F-4D97-AF65-F5344CB8AC3E}">
        <p14:creationId xmlns:p14="http://schemas.microsoft.com/office/powerpoint/2010/main" val="189782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49176547"/>
              </p:ext>
            </p:extLst>
          </p:nvPr>
        </p:nvGraphicFramePr>
        <p:xfrm>
          <a:off x="133672" y="97079"/>
          <a:ext cx="8683916" cy="6909877"/>
        </p:xfrm>
        <a:graphic>
          <a:graphicData uri="http://schemas.openxmlformats.org/drawingml/2006/table">
            <a:tbl>
              <a:tblPr firstRow="1" bandRow="1">
                <a:tableStyleId>{5C22544A-7EE6-4342-B048-85BDC9FD1C3A}</a:tableStyleId>
              </a:tblPr>
              <a:tblGrid>
                <a:gridCol w="4461303"/>
                <a:gridCol w="4222613"/>
              </a:tblGrid>
              <a:tr h="302407">
                <a:tc gridSpan="2">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c hMerge="1">
                  <a:txBody>
                    <a:bodyPr/>
                    <a:lstStyle/>
                    <a:p>
                      <a:endParaRPr lang="en-US"/>
                    </a:p>
                  </a:txBody>
                  <a:tcPr/>
                </a:tc>
              </a:tr>
              <a:tr h="286215">
                <a:tc gridSpan="2">
                  <a:txBody>
                    <a:bodyPr/>
                    <a:lstStyle/>
                    <a:p>
                      <a:r>
                        <a:rPr lang="en-US" sz="1200" dirty="0" smtClean="0"/>
                        <a:t>Animation – Game Training</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286215">
                <a:tc>
                  <a:txBody>
                    <a:bodyPr/>
                    <a:lstStyle/>
                    <a:p>
                      <a:r>
                        <a:rPr lang="en-US" sz="1200" dirty="0" smtClean="0"/>
                        <a:t>Assessment Guide</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Comment</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r>
                        <a:rPr lang="en-US" sz="1200" dirty="0" smtClean="0"/>
                        <a:t>Teaching Process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pPr lvl="0"/>
                      <a:r>
                        <a:rPr lang="en-US" sz="1200" kern="1200" dirty="0" smtClean="0">
                          <a:solidFill>
                            <a:schemeClr val="dk1"/>
                          </a:solidFill>
                          <a:effectLst/>
                          <a:latin typeface="+mn-lt"/>
                          <a:ea typeface="+mn-ea"/>
                          <a:cs typeface="+mn-cs"/>
                        </a:rPr>
                        <a:t>The Team Task was:</a:t>
                      </a:r>
                    </a:p>
                    <a:p>
                      <a:pPr lvl="0"/>
                      <a:r>
                        <a:rPr lang="en-US" sz="1200" kern="1200" dirty="0" smtClean="0">
                          <a:solidFill>
                            <a:schemeClr val="dk1"/>
                          </a:solidFill>
                          <a:effectLst/>
                          <a:latin typeface="+mn-lt"/>
                          <a:ea typeface="+mn-ea"/>
                          <a:cs typeface="+mn-cs"/>
                        </a:rPr>
                        <a:t>- Clearly set</a:t>
                      </a:r>
                    </a:p>
                    <a:p>
                      <a:pPr lvl="0"/>
                      <a:r>
                        <a:rPr lang="en-US" sz="1200" kern="1200" dirty="0" smtClean="0">
                          <a:solidFill>
                            <a:schemeClr val="dk1"/>
                          </a:solidFill>
                          <a:effectLst/>
                          <a:latin typeface="+mn-lt"/>
                          <a:ea typeface="+mn-ea"/>
                          <a:cs typeface="+mn-cs"/>
                        </a:rPr>
                        <a:t>- Observed and appropriate feedback provided</a:t>
                      </a:r>
                    </a:p>
                    <a:p>
                      <a:pPr lvl="0"/>
                      <a:r>
                        <a:rPr lang="en-US" sz="1200" kern="1200" dirty="0" smtClean="0">
                          <a:solidFill>
                            <a:schemeClr val="dk1"/>
                          </a:solidFill>
                          <a:effectLst/>
                          <a:latin typeface="+mn-lt"/>
                          <a:ea typeface="+mn-ea"/>
                          <a:cs typeface="+mn-cs"/>
                        </a:rPr>
                        <a:t>- Led the Players towards attempting the required Player Tasks </a:t>
                      </a:r>
                    </a:p>
                    <a:p>
                      <a:pPr lvl="0"/>
                      <a:endParaRPr lang="en-AU" sz="1200" kern="1200" dirty="0" smtClean="0">
                        <a:solidFill>
                          <a:schemeClr val="dk1"/>
                        </a:solidFill>
                        <a:effectLst/>
                        <a:latin typeface="+mn-lt"/>
                        <a:ea typeface="+mn-ea"/>
                        <a:cs typeface="+mn-cs"/>
                      </a:endParaRPr>
                    </a:p>
                    <a:p>
                      <a:pPr lvl="0"/>
                      <a:r>
                        <a:rPr lang="en-US" sz="1200" kern="1200" dirty="0" smtClean="0">
                          <a:solidFill>
                            <a:srgbClr val="000000"/>
                          </a:solidFill>
                          <a:effectLst/>
                          <a:latin typeface="+mn-lt"/>
                          <a:ea typeface="+mn-ea"/>
                          <a:cs typeface="+mn-cs"/>
                        </a:rPr>
                        <a:t>Players Tasks were: </a:t>
                      </a:r>
                    </a:p>
                    <a:p>
                      <a:pPr lvl="0"/>
                      <a:r>
                        <a:rPr lang="en-US" sz="1200" kern="1200" dirty="0" smtClean="0">
                          <a:solidFill>
                            <a:srgbClr val="000000"/>
                          </a:solidFill>
                          <a:effectLst/>
                          <a:latin typeface="+mn-lt"/>
                          <a:ea typeface="+mn-ea"/>
                          <a:cs typeface="+mn-cs"/>
                        </a:rPr>
                        <a:t>- Given to the Goalkeeper</a:t>
                      </a:r>
                      <a:r>
                        <a:rPr lang="en-US" sz="1200" kern="1200" baseline="0" dirty="0" smtClean="0">
                          <a:solidFill>
                            <a:srgbClr val="000000"/>
                          </a:solidFill>
                          <a:effectLst/>
                          <a:latin typeface="+mn-lt"/>
                          <a:ea typeface="+mn-ea"/>
                          <a:cs typeface="+mn-cs"/>
                        </a:rPr>
                        <a:t> and </a:t>
                      </a:r>
                      <a:r>
                        <a:rPr lang="en-US" sz="1200" kern="1200" dirty="0" smtClean="0">
                          <a:solidFill>
                            <a:srgbClr val="000000"/>
                          </a:solidFill>
                          <a:effectLst/>
                          <a:latin typeface="+mn-lt"/>
                          <a:ea typeface="+mn-ea"/>
                          <a:cs typeface="+mn-cs"/>
                        </a:rPr>
                        <a:t>key players </a:t>
                      </a:r>
                      <a:endParaRPr lang="en-AU" sz="1200" kern="1200" dirty="0" smtClean="0">
                        <a:solidFill>
                          <a:srgbClr val="000000"/>
                        </a:solidFill>
                        <a:effectLst/>
                        <a:latin typeface="+mn-lt"/>
                        <a:ea typeface="+mn-ea"/>
                        <a:cs typeface="+mn-cs"/>
                      </a:endParaRPr>
                    </a:p>
                    <a:p>
                      <a:pPr lvl="0"/>
                      <a:r>
                        <a:rPr lang="en-US" sz="1200" kern="1200" dirty="0" smtClean="0">
                          <a:solidFill>
                            <a:srgbClr val="000000"/>
                          </a:solidFill>
                          <a:effectLst/>
                          <a:latin typeface="+mn-lt"/>
                          <a:ea typeface="+mn-ea"/>
                          <a:cs typeface="+mn-cs"/>
                        </a:rPr>
                        <a:t>- Given at the appropriate times</a:t>
                      </a:r>
                      <a:endParaRPr lang="en-AU" sz="1200" kern="1200" dirty="0" smtClean="0">
                        <a:solidFill>
                          <a:srgbClr val="000000"/>
                        </a:solidFill>
                        <a:effectLst/>
                        <a:latin typeface="+mn-lt"/>
                        <a:ea typeface="+mn-ea"/>
                        <a:cs typeface="+mn-cs"/>
                      </a:endParaRPr>
                    </a:p>
                    <a:p>
                      <a:pPr marL="0" lvl="0" indent="0">
                        <a:buFontTx/>
                        <a:buNone/>
                      </a:pPr>
                      <a:r>
                        <a:rPr lang="en-US" sz="1200" kern="1200" dirty="0" smtClean="0">
                          <a:solidFill>
                            <a:srgbClr val="000000"/>
                          </a:solidFill>
                          <a:effectLst/>
                          <a:latin typeface="+mn-lt"/>
                          <a:ea typeface="+mn-ea"/>
                          <a:cs typeface="+mn-cs"/>
                        </a:rPr>
                        <a:t>- Observed, with appropriate feedback given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effectLst/>
                          <a:latin typeface="+mn-lt"/>
                          <a:ea typeface="+mn-ea"/>
                          <a:cs typeface="+mn-cs"/>
                        </a:rPr>
                        <a:t>- Used effectively to improve the players ability to undertake the Team</a:t>
                      </a:r>
                      <a:r>
                        <a:rPr lang="en-US" sz="1200" kern="1200" baseline="0" dirty="0" smtClean="0">
                          <a:solidFill>
                            <a:srgbClr val="000000"/>
                          </a:solidFill>
                          <a:effectLst/>
                          <a:latin typeface="+mn-lt"/>
                          <a:ea typeface="+mn-ea"/>
                          <a:cs typeface="+mn-cs"/>
                        </a:rPr>
                        <a:t> Task</a:t>
                      </a:r>
                      <a:endParaRPr lang="en-US" sz="1200" kern="1200" dirty="0" smtClean="0">
                        <a:solidFill>
                          <a:srgbClr val="00000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rgbClr val="000000"/>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effectLst/>
                          <a:latin typeface="+mn-lt"/>
                          <a:ea typeface="+mn-ea"/>
                          <a:cs typeface="+mn-cs"/>
                        </a:rPr>
                        <a:t>Coach’s Cues were used to support Goalkeeper</a:t>
                      </a:r>
                      <a:r>
                        <a:rPr lang="en-US" sz="1200" kern="1200" baseline="0" dirty="0" smtClean="0">
                          <a:solidFill>
                            <a:srgbClr val="000000"/>
                          </a:solidFill>
                          <a:effectLst/>
                          <a:latin typeface="+mn-lt"/>
                          <a:ea typeface="+mn-ea"/>
                          <a:cs typeface="+mn-cs"/>
                        </a:rPr>
                        <a:t> and key </a:t>
                      </a:r>
                      <a:r>
                        <a:rPr lang="en-US" sz="1200" kern="1200" dirty="0" smtClean="0">
                          <a:solidFill>
                            <a:srgbClr val="000000"/>
                          </a:solidFill>
                          <a:effectLst/>
                          <a:latin typeface="+mn-lt"/>
                          <a:ea typeface="+mn-ea"/>
                          <a:cs typeface="+mn-cs"/>
                        </a:rPr>
                        <a:t> players in undertaking their tasks</a:t>
                      </a:r>
                    </a:p>
                    <a:p>
                      <a:pPr lvl="0"/>
                      <a:endParaRPr lang="en-AU" sz="1200" kern="1200" dirty="0" smtClean="0">
                        <a:solidFill>
                          <a:srgbClr val="000000"/>
                        </a:solidFill>
                        <a:effectLst/>
                        <a:latin typeface="+mn-lt"/>
                        <a:ea typeface="+mn-ea"/>
                        <a:cs typeface="+mn-cs"/>
                      </a:endParaRPr>
                    </a:p>
                    <a:p>
                      <a:pPr lvl="0"/>
                      <a:r>
                        <a:rPr lang="en-US" sz="1200" kern="1200" dirty="0" smtClean="0">
                          <a:solidFill>
                            <a:srgbClr val="000000"/>
                          </a:solidFill>
                          <a:effectLst/>
                          <a:latin typeface="+mn-lt"/>
                          <a:ea typeface="+mn-ea"/>
                          <a:cs typeface="+mn-cs"/>
                        </a:rPr>
                        <a:t>Play was stopped at appropriate times</a:t>
                      </a:r>
                    </a:p>
                    <a:p>
                      <a:pPr lvl="0"/>
                      <a:endParaRPr lang="en-US" sz="1200" kern="1200" dirty="0" smtClean="0">
                        <a:solidFill>
                          <a:srgbClr val="000000"/>
                        </a:solidFill>
                        <a:effectLst/>
                        <a:latin typeface="+mn-lt"/>
                        <a:ea typeface="+mn-ea"/>
                        <a:cs typeface="+mn-cs"/>
                      </a:endParaRPr>
                    </a:p>
                    <a:p>
                      <a:pPr lvl="0"/>
                      <a:r>
                        <a:rPr lang="en-US" sz="1200" kern="1200" dirty="0" smtClean="0">
                          <a:solidFill>
                            <a:srgbClr val="000000"/>
                          </a:solidFill>
                          <a:effectLst/>
                          <a:latin typeface="+mn-lt"/>
                          <a:ea typeface="+mn-ea"/>
                          <a:cs typeface="+mn-cs"/>
                        </a:rPr>
                        <a:t>Feedback</a:t>
                      </a:r>
                      <a:r>
                        <a:rPr lang="en-US" sz="1200" kern="1200" baseline="0" dirty="0" smtClean="0">
                          <a:solidFill>
                            <a:srgbClr val="000000"/>
                          </a:solidFill>
                          <a:effectLst/>
                          <a:latin typeface="+mn-lt"/>
                          <a:ea typeface="+mn-ea"/>
                          <a:cs typeface="+mn-cs"/>
                        </a:rPr>
                        <a:t> was technically correct, and relevant to the intervention</a:t>
                      </a:r>
                      <a:r>
                        <a:rPr lang="en-US" sz="1200" kern="1200" dirty="0" smtClean="0">
                          <a:solidFill>
                            <a:srgbClr val="000000"/>
                          </a:solidFill>
                          <a:effectLst/>
                          <a:latin typeface="+mn-lt"/>
                          <a:ea typeface="+mn-ea"/>
                          <a:cs typeface="+mn-cs"/>
                        </a:rPr>
                        <a:t> </a:t>
                      </a:r>
                    </a:p>
                    <a:p>
                      <a:pPr lvl="0"/>
                      <a:endParaRPr lang="en-AU" sz="1200" kern="1200" dirty="0" smtClean="0">
                        <a:solidFill>
                          <a:srgbClr val="000000"/>
                        </a:solidFill>
                        <a:effectLst/>
                        <a:latin typeface="+mn-lt"/>
                        <a:ea typeface="+mn-ea"/>
                        <a:cs typeface="+mn-cs"/>
                      </a:endParaRPr>
                    </a:p>
                    <a:p>
                      <a:pPr lvl="0"/>
                      <a:r>
                        <a:rPr lang="en-US" sz="1200" kern="1200" dirty="0" smtClean="0">
                          <a:solidFill>
                            <a:srgbClr val="000000"/>
                          </a:solidFill>
                          <a:effectLst/>
                          <a:latin typeface="+mn-lt"/>
                          <a:ea typeface="+mn-ea"/>
                          <a:cs typeface="+mn-cs"/>
                        </a:rPr>
                        <a:t>Feedback was given using pictures and words effectively</a:t>
                      </a:r>
                    </a:p>
                    <a:p>
                      <a:pPr lvl="0"/>
                      <a:endParaRPr lang="en-AU" sz="1200" kern="1200" dirty="0" smtClean="0">
                        <a:solidFill>
                          <a:srgbClr val="000000"/>
                        </a:solidFill>
                        <a:effectLst/>
                        <a:latin typeface="+mn-lt"/>
                        <a:ea typeface="+mn-ea"/>
                        <a:cs typeface="+mn-cs"/>
                      </a:endParaRPr>
                    </a:p>
                    <a:p>
                      <a:pPr lvl="0"/>
                      <a:r>
                        <a:rPr lang="en-US" sz="1200" kern="1200" dirty="0" smtClean="0">
                          <a:solidFill>
                            <a:srgbClr val="000000"/>
                          </a:solidFill>
                          <a:effectLst/>
                          <a:latin typeface="+mn-lt"/>
                          <a:ea typeface="+mn-ea"/>
                          <a:cs typeface="+mn-cs"/>
                        </a:rPr>
                        <a:t>Freeze replay was used appropriately</a:t>
                      </a:r>
                    </a:p>
                    <a:p>
                      <a:pPr lvl="0"/>
                      <a:endParaRPr lang="en-AU" sz="1200" kern="1200" dirty="0" smtClean="0">
                        <a:solidFill>
                          <a:srgbClr val="000000"/>
                        </a:solidFill>
                        <a:effectLst/>
                        <a:latin typeface="+mn-lt"/>
                        <a:ea typeface="+mn-ea"/>
                        <a:cs typeface="+mn-cs"/>
                      </a:endParaRPr>
                    </a:p>
                    <a:p>
                      <a:pPr lvl="0"/>
                      <a:r>
                        <a:rPr lang="en-US" sz="1200" kern="1200" dirty="0" smtClean="0">
                          <a:solidFill>
                            <a:srgbClr val="000000"/>
                          </a:solidFill>
                          <a:effectLst/>
                          <a:latin typeface="+mn-lt"/>
                          <a:ea typeface="+mn-ea"/>
                          <a:cs typeface="+mn-cs"/>
                        </a:rPr>
                        <a:t>Feedback during natural breaks was used appropriately</a:t>
                      </a:r>
                    </a:p>
                    <a:p>
                      <a:pPr lvl="0"/>
                      <a:endParaRPr lang="en-AU" sz="1200" kern="1200" dirty="0" smtClean="0">
                        <a:solidFill>
                          <a:srgbClr val="000000"/>
                        </a:solidFill>
                        <a:effectLst/>
                        <a:latin typeface="+mn-lt"/>
                        <a:ea typeface="+mn-ea"/>
                        <a:cs typeface="+mn-cs"/>
                      </a:endParaRPr>
                    </a:p>
                    <a:p>
                      <a:pPr lvl="0"/>
                      <a:r>
                        <a:rPr lang="en-US" sz="1200" kern="1200" dirty="0" smtClean="0">
                          <a:solidFill>
                            <a:srgbClr val="000000"/>
                          </a:solidFill>
                          <a:effectLst/>
                          <a:latin typeface="+mn-lt"/>
                          <a:ea typeface="+mn-ea"/>
                          <a:cs typeface="+mn-cs"/>
                        </a:rPr>
                        <a:t>Coaching on the run was used appropriately </a:t>
                      </a:r>
                    </a:p>
                    <a:p>
                      <a:pPr lvl="0"/>
                      <a:endParaRPr lang="en-AU" sz="1200" kern="1200" dirty="0" smtClean="0">
                        <a:solidFill>
                          <a:srgbClr val="000000"/>
                        </a:solidFill>
                        <a:effectLst/>
                        <a:latin typeface="+mn-lt"/>
                        <a:ea typeface="+mn-ea"/>
                        <a:cs typeface="+mn-cs"/>
                      </a:endParaRPr>
                    </a:p>
                    <a:p>
                      <a:pPr lvl="0"/>
                      <a:r>
                        <a:rPr lang="en-US" sz="1200" kern="1200" dirty="0" smtClean="0">
                          <a:solidFill>
                            <a:srgbClr val="000000"/>
                          </a:solidFill>
                          <a:effectLst/>
                          <a:latin typeface="+mn-lt"/>
                          <a:ea typeface="+mn-ea"/>
                          <a:cs typeface="+mn-cs"/>
                        </a:rPr>
                        <a:t>The interventions were well-timed and effective</a:t>
                      </a:r>
                    </a:p>
                    <a:p>
                      <a:pPr lvl="0"/>
                      <a:endParaRPr lang="en-AU"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The coach allowed the players suitable opportunities to try and do what they had been asked</a:t>
                      </a:r>
                      <a:r>
                        <a:rPr lang="en-AU" sz="1200" dirty="0" smtClean="0">
                          <a:effectLst/>
                        </a:rPr>
                        <a:t> </a:t>
                      </a:r>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07162" y="6419500"/>
            <a:ext cx="477007" cy="369332"/>
          </a:xfrm>
          <a:prstGeom prst="rect">
            <a:avLst/>
          </a:prstGeom>
          <a:noFill/>
        </p:spPr>
        <p:txBody>
          <a:bodyPr wrap="square" rtlCol="0">
            <a:spAutoFit/>
          </a:bodyPr>
          <a:lstStyle/>
          <a:p>
            <a:r>
              <a:rPr lang="en-US" dirty="0" smtClean="0"/>
              <a:t>13</a:t>
            </a:r>
            <a:endParaRPr lang="en-US" dirty="0"/>
          </a:p>
        </p:txBody>
      </p:sp>
    </p:spTree>
    <p:extLst>
      <p:ext uri="{BB962C8B-B14F-4D97-AF65-F5344CB8AC3E}">
        <p14:creationId xmlns:p14="http://schemas.microsoft.com/office/powerpoint/2010/main" val="2715481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03221263"/>
              </p:ext>
            </p:extLst>
          </p:nvPr>
        </p:nvGraphicFramePr>
        <p:xfrm>
          <a:off x="357710" y="97079"/>
          <a:ext cx="8459878" cy="6691753"/>
        </p:xfrm>
        <a:graphic>
          <a:graphicData uri="http://schemas.openxmlformats.org/drawingml/2006/table">
            <a:tbl>
              <a:tblPr firstRow="1" bandRow="1">
                <a:tableStyleId>{5C22544A-7EE6-4342-B048-85BDC9FD1C3A}</a:tableStyleId>
              </a:tblPr>
              <a:tblGrid>
                <a:gridCol w="4229939"/>
                <a:gridCol w="4229939"/>
              </a:tblGrid>
              <a:tr h="305516">
                <a:tc gridSpan="2">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c hMerge="1">
                  <a:txBody>
                    <a:bodyPr/>
                    <a:lstStyle/>
                    <a:p>
                      <a:endParaRPr lang="en-US"/>
                    </a:p>
                  </a:txBody>
                  <a:tcPr/>
                </a:tc>
              </a:tr>
              <a:tr h="289157">
                <a:tc gridSpan="2">
                  <a:txBody>
                    <a:bodyPr/>
                    <a:lstStyle/>
                    <a:p>
                      <a:r>
                        <a:rPr lang="en-US" sz="1200" b="1" dirty="0" smtClean="0"/>
                        <a:t>Conclusion –  Training Game</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2494260">
                <a:tc>
                  <a:txBody>
                    <a:bodyPr/>
                    <a:lstStyle/>
                    <a:p>
                      <a:r>
                        <a:rPr lang="en-US" sz="1200" dirty="0" smtClean="0"/>
                        <a:t>Organization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Explanation/Progression</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77140">
                <a:tc>
                  <a:txBody>
                    <a:bodyPr/>
                    <a:lstStyle/>
                    <a:p>
                      <a:r>
                        <a:rPr lang="en-US" sz="1200" dirty="0" smtClean="0"/>
                        <a:t>Assessment Guide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Comments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77140">
                <a:tc>
                  <a:txBody>
                    <a:bodyPr/>
                    <a:lstStyle/>
                    <a:p>
                      <a:r>
                        <a:rPr lang="en-US" sz="1200" dirty="0" smtClean="0"/>
                        <a:t>Training Game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048540">
                <a:tc>
                  <a:txBody>
                    <a:bodyPr/>
                    <a:lstStyle/>
                    <a:p>
                      <a:pPr lvl="0"/>
                      <a:r>
                        <a:rPr lang="en-US" sz="1200" kern="1200" dirty="0" smtClean="0">
                          <a:solidFill>
                            <a:schemeClr val="dk1"/>
                          </a:solidFill>
                          <a:effectLst/>
                          <a:latin typeface="+mn-lt"/>
                          <a:ea typeface="+mn-ea"/>
                          <a:cs typeface="+mn-cs"/>
                        </a:rPr>
                        <a:t>The Training Game:</a:t>
                      </a:r>
                    </a:p>
                    <a:p>
                      <a:pPr lvl="0"/>
                      <a:r>
                        <a:rPr lang="en-US" sz="1200" kern="1200" dirty="0" smtClean="0">
                          <a:solidFill>
                            <a:schemeClr val="dk1"/>
                          </a:solidFill>
                          <a:effectLst/>
                          <a:latin typeface="+mn-lt"/>
                          <a:ea typeface="+mn-ea"/>
                          <a:cs typeface="+mn-cs"/>
                        </a:rPr>
                        <a:t>Maintained the focus on the problem and Session Objective</a:t>
                      </a:r>
                    </a:p>
                    <a:p>
                      <a:pPr lvl="0"/>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Had</a:t>
                      </a:r>
                      <a:r>
                        <a:rPr lang="en-US" sz="1200" kern="1200" baseline="0" dirty="0" smtClean="0">
                          <a:solidFill>
                            <a:schemeClr val="dk1"/>
                          </a:solidFill>
                          <a:effectLst/>
                          <a:latin typeface="+mn-lt"/>
                          <a:ea typeface="+mn-ea"/>
                          <a:cs typeface="+mn-cs"/>
                        </a:rPr>
                        <a:t> t</a:t>
                      </a:r>
                      <a:r>
                        <a:rPr lang="en-US" sz="1200" kern="1200" dirty="0" smtClean="0">
                          <a:solidFill>
                            <a:schemeClr val="dk1"/>
                          </a:solidFill>
                          <a:effectLst/>
                          <a:latin typeface="+mn-lt"/>
                          <a:ea typeface="+mn-ea"/>
                          <a:cs typeface="+mn-cs"/>
                        </a:rPr>
                        <a:t>he relevant players involved and positioned appropriately</a:t>
                      </a:r>
                    </a:p>
                    <a:p>
                      <a:pPr lvl="0"/>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Set Goals for both teams which were appropriate and maintained the focus on the Session Objective</a:t>
                      </a:r>
                    </a:p>
                    <a:p>
                      <a:endParaRPr lang="en-US"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Maintained realism</a:t>
                      </a:r>
                    </a:p>
                    <a:p>
                      <a:endParaRPr lang="en-US"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Demonstrated the players understanding and ability to perform</a:t>
                      </a:r>
                      <a:r>
                        <a:rPr lang="en-US" sz="1200" kern="1200" baseline="0" dirty="0" smtClean="0">
                          <a:solidFill>
                            <a:schemeClr val="dk1"/>
                          </a:solidFill>
                          <a:effectLst/>
                          <a:latin typeface="+mn-lt"/>
                          <a:ea typeface="+mn-ea"/>
                          <a:cs typeface="+mn-cs"/>
                        </a:rPr>
                        <a:t> the Team Task effectively as coached in the Game Training</a:t>
                      </a:r>
                    </a:p>
                    <a:p>
                      <a:endParaRPr lang="en-US" sz="1200" kern="1200" baseline="0" dirty="0" smtClean="0">
                        <a:solidFill>
                          <a:schemeClr val="dk1"/>
                        </a:solidFill>
                        <a:effectLst/>
                        <a:latin typeface="+mn-lt"/>
                        <a:ea typeface="+mn-ea"/>
                        <a:cs typeface="+mn-cs"/>
                      </a:endParaRPr>
                    </a:p>
                    <a:p>
                      <a:r>
                        <a:rPr lang="en-US" sz="1200" kern="1200" baseline="0" dirty="0" smtClean="0">
                          <a:solidFill>
                            <a:schemeClr val="dk1"/>
                          </a:solidFill>
                          <a:effectLst/>
                          <a:latin typeface="+mn-lt"/>
                          <a:ea typeface="+mn-ea"/>
                          <a:cs typeface="+mn-cs"/>
                        </a:rPr>
                        <a:t>Allowed the coach to accurately assess the success of the training session and the likely transfer to match performance</a:t>
                      </a:r>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8446862" y="6419500"/>
            <a:ext cx="477007" cy="369332"/>
          </a:xfrm>
          <a:prstGeom prst="rect">
            <a:avLst/>
          </a:prstGeom>
          <a:noFill/>
        </p:spPr>
        <p:txBody>
          <a:bodyPr wrap="square" rtlCol="0">
            <a:spAutoFit/>
          </a:bodyPr>
          <a:lstStyle/>
          <a:p>
            <a:r>
              <a:rPr lang="en-US" dirty="0" smtClean="0"/>
              <a:t>14</a:t>
            </a:r>
            <a:endParaRPr lang="en-US" dirty="0"/>
          </a:p>
        </p:txBody>
      </p:sp>
    </p:spTree>
    <p:extLst>
      <p:ext uri="{BB962C8B-B14F-4D97-AF65-F5344CB8AC3E}">
        <p14:creationId xmlns:p14="http://schemas.microsoft.com/office/powerpoint/2010/main" val="3330626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37245800"/>
              </p:ext>
            </p:extLst>
          </p:nvPr>
        </p:nvGraphicFramePr>
        <p:xfrm>
          <a:off x="357710" y="97079"/>
          <a:ext cx="8459878" cy="6715102"/>
        </p:xfrm>
        <a:graphic>
          <a:graphicData uri="http://schemas.openxmlformats.org/drawingml/2006/table">
            <a:tbl>
              <a:tblPr firstRow="1" bandRow="1">
                <a:tableStyleId>{5C22544A-7EE6-4342-B048-85BDC9FD1C3A}</a:tableStyleId>
              </a:tblPr>
              <a:tblGrid>
                <a:gridCol w="8459878"/>
              </a:tblGrid>
              <a:tr h="302407">
                <a:tc>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6215">
                <a:tc>
                  <a:txBody>
                    <a:bodyPr/>
                    <a:lstStyle/>
                    <a:p>
                      <a:r>
                        <a:rPr lang="en-US" sz="1200" dirty="0" smtClean="0"/>
                        <a:t>Training Game</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endParaRPr lang="en-US" sz="1200" dirty="0" smtClean="0"/>
                    </a:p>
                    <a:p>
                      <a:endParaRPr lang="en-US" sz="1200" dirty="0" smtClean="0"/>
                    </a:p>
                    <a:p>
                      <a:endParaRPr lang="en-US" sz="1200" dirty="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40581" y="6419500"/>
            <a:ext cx="362928" cy="369332"/>
          </a:xfrm>
          <a:prstGeom prst="rect">
            <a:avLst/>
          </a:prstGeom>
          <a:noFill/>
        </p:spPr>
        <p:txBody>
          <a:bodyPr wrap="square" rtlCol="0">
            <a:spAutoFit/>
          </a:bodyPr>
          <a:lstStyle/>
          <a:p>
            <a:r>
              <a:rPr lang="en-US" dirty="0" smtClean="0"/>
              <a:t>2</a:t>
            </a:r>
            <a:endParaRPr lang="en-US" dirty="0"/>
          </a:p>
        </p:txBody>
      </p:sp>
      <p:grpSp>
        <p:nvGrpSpPr>
          <p:cNvPr id="33" name="Group 30"/>
          <p:cNvGrpSpPr/>
          <p:nvPr/>
        </p:nvGrpSpPr>
        <p:grpSpPr>
          <a:xfrm rot="5400000">
            <a:off x="1773857" y="-515926"/>
            <a:ext cx="5778502" cy="8308963"/>
            <a:chOff x="597025" y="398165"/>
            <a:chExt cx="4641558" cy="6180963"/>
          </a:xfrm>
        </p:grpSpPr>
        <p:sp>
          <p:nvSpPr>
            <p:cNvPr id="34" name="Rectangle 14" descr="Outlined diamond"/>
            <p:cNvSpPr>
              <a:spLocks noChangeArrowheads="1"/>
            </p:cNvSpPr>
            <p:nvPr/>
          </p:nvSpPr>
          <p:spPr bwMode="auto">
            <a:xfrm>
              <a:off x="2464127" y="6291789"/>
              <a:ext cx="952541" cy="287339"/>
            </a:xfrm>
            <a:prstGeom prst="rect">
              <a:avLst/>
            </a:prstGeom>
            <a:pattFill prst="openDmnd">
              <a:fgClr>
                <a:schemeClr val="tx1"/>
              </a:fgClr>
              <a:bgClr>
                <a:schemeClr val="bg1"/>
              </a:bgClr>
            </a:pattFill>
            <a:ln w="9525">
              <a:noFill/>
              <a:miter lim="800000"/>
              <a:headEnd/>
              <a:tailEnd/>
            </a:ln>
          </p:spPr>
          <p:txBody>
            <a:bodyPr wrap="none" lIns="91427" tIns="45713" rIns="91427" bIns="45713" anchor="ctr"/>
            <a:lstStyle/>
            <a:p>
              <a:endParaRPr lang="en-AU" dirty="0"/>
            </a:p>
          </p:txBody>
        </p:sp>
        <p:sp>
          <p:nvSpPr>
            <p:cNvPr id="35" name="Rectangle 34"/>
            <p:cNvSpPr/>
            <p:nvPr/>
          </p:nvSpPr>
          <p:spPr>
            <a:xfrm>
              <a:off x="597026" y="693358"/>
              <a:ext cx="4641557" cy="5609287"/>
            </a:xfrm>
            <a:prstGeom prst="rect">
              <a:avLst/>
            </a:prstGeom>
            <a:solidFill>
              <a:srgbClr val="178E1C">
                <a:alpha val="7500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1505883" y="5092899"/>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193136" y="5716483"/>
              <a:ext cx="1507432" cy="57530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8" name="Straight Connector 37"/>
            <p:cNvCxnSpPr>
              <a:stCxn id="35" idx="1"/>
              <a:endCxn id="35" idx="3"/>
            </p:cNvCxnSpPr>
            <p:nvPr/>
          </p:nvCxnSpPr>
          <p:spPr>
            <a:xfrm rot="10800000" flipH="1">
              <a:off x="597025" y="3498002"/>
              <a:ext cx="4641557" cy="1588"/>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2157482" y="2785791"/>
              <a:ext cx="1507432" cy="1424422"/>
            </a:xfrm>
            <a:prstGeom prst="ellipse">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0" name="Group 34"/>
            <p:cNvGrpSpPr/>
            <p:nvPr/>
          </p:nvGrpSpPr>
          <p:grpSpPr>
            <a:xfrm>
              <a:off x="1556672" y="693358"/>
              <a:ext cx="2860560" cy="1198890"/>
              <a:chOff x="1556671" y="215111"/>
              <a:chExt cx="2860560" cy="1198890"/>
            </a:xfrm>
          </p:grpSpPr>
          <p:sp>
            <p:nvSpPr>
              <p:cNvPr id="42" name="Rectangle 41"/>
              <p:cNvSpPr/>
              <p:nvPr/>
            </p:nvSpPr>
            <p:spPr>
              <a:xfrm>
                <a:off x="1556671" y="215111"/>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2233235" y="215111"/>
                <a:ext cx="1507432" cy="59402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1" name="Rectangle 14" descr="Outlined diamond"/>
            <p:cNvSpPr>
              <a:spLocks noChangeArrowheads="1"/>
            </p:cNvSpPr>
            <p:nvPr/>
          </p:nvSpPr>
          <p:spPr bwMode="auto">
            <a:xfrm>
              <a:off x="2510681" y="398165"/>
              <a:ext cx="952541" cy="287339"/>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grpSp>
      <p:sp>
        <p:nvSpPr>
          <p:cNvPr id="44" name="Oval 94"/>
          <p:cNvSpPr>
            <a:spLocks noChangeArrowheads="1"/>
          </p:cNvSpPr>
          <p:nvPr/>
        </p:nvSpPr>
        <p:spPr bwMode="auto">
          <a:xfrm>
            <a:off x="54859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5" name="Oval 94"/>
          <p:cNvSpPr>
            <a:spLocks noChangeArrowheads="1"/>
          </p:cNvSpPr>
          <p:nvPr/>
        </p:nvSpPr>
        <p:spPr bwMode="auto">
          <a:xfrm>
            <a:off x="5684449"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6" name="Oval 94"/>
          <p:cNvSpPr>
            <a:spLocks noChangeArrowheads="1"/>
          </p:cNvSpPr>
          <p:nvPr/>
        </p:nvSpPr>
        <p:spPr bwMode="auto">
          <a:xfrm>
            <a:off x="59220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8" name="Oval 94"/>
          <p:cNvSpPr>
            <a:spLocks noChangeArrowheads="1"/>
          </p:cNvSpPr>
          <p:nvPr/>
        </p:nvSpPr>
        <p:spPr bwMode="auto">
          <a:xfrm>
            <a:off x="6125780"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9" name="Oval 94"/>
          <p:cNvSpPr>
            <a:spLocks noChangeArrowheads="1"/>
          </p:cNvSpPr>
          <p:nvPr/>
        </p:nvSpPr>
        <p:spPr bwMode="auto">
          <a:xfrm>
            <a:off x="6357648"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0" name="Oval 94"/>
          <p:cNvSpPr>
            <a:spLocks noChangeArrowheads="1"/>
          </p:cNvSpPr>
          <p:nvPr/>
        </p:nvSpPr>
        <p:spPr bwMode="auto">
          <a:xfrm>
            <a:off x="6618983"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1" name="Oval 94"/>
          <p:cNvSpPr>
            <a:spLocks noChangeArrowheads="1"/>
          </p:cNvSpPr>
          <p:nvPr/>
        </p:nvSpPr>
        <p:spPr bwMode="auto">
          <a:xfrm>
            <a:off x="6868883"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2" name="Oval 94"/>
          <p:cNvSpPr>
            <a:spLocks noChangeArrowheads="1"/>
          </p:cNvSpPr>
          <p:nvPr/>
        </p:nvSpPr>
        <p:spPr bwMode="auto">
          <a:xfrm>
            <a:off x="7116666" y="970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3" name="Oval 94"/>
          <p:cNvSpPr>
            <a:spLocks noChangeArrowheads="1"/>
          </p:cNvSpPr>
          <p:nvPr/>
        </p:nvSpPr>
        <p:spPr bwMode="auto">
          <a:xfrm>
            <a:off x="7260666"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4" name="Oval 94"/>
          <p:cNvSpPr>
            <a:spLocks noChangeArrowheads="1"/>
          </p:cNvSpPr>
          <p:nvPr/>
        </p:nvSpPr>
        <p:spPr bwMode="auto">
          <a:xfrm>
            <a:off x="5485914" y="1150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5" name="Oval 94"/>
          <p:cNvSpPr>
            <a:spLocks noChangeArrowheads="1"/>
          </p:cNvSpPr>
          <p:nvPr/>
        </p:nvSpPr>
        <p:spPr bwMode="auto">
          <a:xfrm>
            <a:off x="5684448" y="113592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6" name="Oval 94"/>
          <p:cNvSpPr>
            <a:spLocks noChangeArrowheads="1"/>
          </p:cNvSpPr>
          <p:nvPr/>
        </p:nvSpPr>
        <p:spPr bwMode="auto">
          <a:xfrm>
            <a:off x="5922014" y="1165648"/>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7" name="Oval 94"/>
          <p:cNvSpPr>
            <a:spLocks noChangeArrowheads="1"/>
          </p:cNvSpPr>
          <p:nvPr/>
        </p:nvSpPr>
        <p:spPr bwMode="auto">
          <a:xfrm>
            <a:off x="6175162" y="117609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8" name="Oval 94"/>
          <p:cNvSpPr>
            <a:spLocks noChangeArrowheads="1"/>
          </p:cNvSpPr>
          <p:nvPr/>
        </p:nvSpPr>
        <p:spPr bwMode="auto">
          <a:xfrm>
            <a:off x="6429648" y="12048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9" name="Oval 94"/>
          <p:cNvSpPr>
            <a:spLocks noChangeArrowheads="1"/>
          </p:cNvSpPr>
          <p:nvPr/>
        </p:nvSpPr>
        <p:spPr bwMode="auto">
          <a:xfrm>
            <a:off x="6685931" y="1222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0" name="Oval 94"/>
          <p:cNvSpPr>
            <a:spLocks noChangeArrowheads="1"/>
          </p:cNvSpPr>
          <p:nvPr/>
        </p:nvSpPr>
        <p:spPr bwMode="auto">
          <a:xfrm>
            <a:off x="6940883" y="124858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1" name="Oval 94"/>
          <p:cNvSpPr>
            <a:spLocks noChangeArrowheads="1"/>
          </p:cNvSpPr>
          <p:nvPr/>
        </p:nvSpPr>
        <p:spPr bwMode="auto">
          <a:xfrm>
            <a:off x="7124780" y="125182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2" name="Oval 94"/>
          <p:cNvSpPr>
            <a:spLocks noChangeArrowheads="1"/>
          </p:cNvSpPr>
          <p:nvPr/>
        </p:nvSpPr>
        <p:spPr bwMode="auto">
          <a:xfrm>
            <a:off x="7407628"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3" name="Oval 94"/>
          <p:cNvSpPr>
            <a:spLocks noChangeArrowheads="1"/>
          </p:cNvSpPr>
          <p:nvPr/>
        </p:nvSpPr>
        <p:spPr bwMode="auto">
          <a:xfrm>
            <a:off x="7634642"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pic>
        <p:nvPicPr>
          <p:cNvPr id="64" name="Picture 63"/>
          <p:cNvPicPr>
            <a:picLocks noChangeAspect="1"/>
          </p:cNvPicPr>
          <p:nvPr/>
        </p:nvPicPr>
        <p:blipFill>
          <a:blip r:embed="rId3"/>
          <a:stretch>
            <a:fillRect/>
          </a:stretch>
        </p:blipFill>
        <p:spPr>
          <a:xfrm>
            <a:off x="3055671" y="1080474"/>
            <a:ext cx="146323" cy="126000"/>
          </a:xfrm>
          <a:prstGeom prst="rect">
            <a:avLst/>
          </a:prstGeom>
        </p:spPr>
      </p:pic>
      <p:sp>
        <p:nvSpPr>
          <p:cNvPr id="65" name="Rectangle 14" descr="Outlined diamond"/>
          <p:cNvSpPr>
            <a:spLocks noChangeArrowheads="1"/>
          </p:cNvSpPr>
          <p:nvPr/>
        </p:nvSpPr>
        <p:spPr bwMode="auto">
          <a:xfrm>
            <a:off x="3876308" y="1024874"/>
            <a:ext cx="288000" cy="180000"/>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sp>
        <p:nvSpPr>
          <p:cNvPr id="68" name="Oval 94"/>
          <p:cNvSpPr>
            <a:spLocks noChangeArrowheads="1"/>
          </p:cNvSpPr>
          <p:nvPr/>
        </p:nvSpPr>
        <p:spPr bwMode="auto">
          <a:xfrm>
            <a:off x="3501602" y="1285648"/>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69" name="Oval 94"/>
          <p:cNvSpPr>
            <a:spLocks noChangeArrowheads="1"/>
          </p:cNvSpPr>
          <p:nvPr/>
        </p:nvSpPr>
        <p:spPr bwMode="auto">
          <a:xfrm>
            <a:off x="3501602" y="1024274"/>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70" name="Oval 94"/>
          <p:cNvSpPr>
            <a:spLocks noChangeArrowheads="1"/>
          </p:cNvSpPr>
          <p:nvPr/>
        </p:nvSpPr>
        <p:spPr bwMode="auto">
          <a:xfrm>
            <a:off x="7478225"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cxnSp>
        <p:nvCxnSpPr>
          <p:cNvPr id="71" name="Straight Arrow Connector 70"/>
          <p:cNvCxnSpPr/>
          <p:nvPr/>
        </p:nvCxnSpPr>
        <p:spPr>
          <a:xfrm rot="10800000" flipV="1">
            <a:off x="5136329" y="1518930"/>
            <a:ext cx="349585" cy="425082"/>
          </a:xfrm>
          <a:prstGeom prst="straightConnector1">
            <a:avLst/>
          </a:prstGeom>
          <a:ln w="12700">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0800000">
            <a:off x="5730049" y="1518929"/>
            <a:ext cx="843599" cy="570024"/>
          </a:xfrm>
          <a:prstGeom prst="line">
            <a:avLst/>
          </a:prstGeom>
          <a:ln w="12700">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cxnSp>
      <p:sp>
        <p:nvSpPr>
          <p:cNvPr id="73" name="Sort 72"/>
          <p:cNvSpPr/>
          <p:nvPr/>
        </p:nvSpPr>
        <p:spPr>
          <a:xfrm rot="5400000">
            <a:off x="2360176" y="1126251"/>
            <a:ext cx="604814" cy="109979"/>
          </a:xfrm>
          <a:prstGeom prst="flowChartSor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Isosceles Triangle 73"/>
          <p:cNvSpPr/>
          <p:nvPr/>
        </p:nvSpPr>
        <p:spPr>
          <a:xfrm>
            <a:off x="3129994" y="1338949"/>
            <a:ext cx="144000" cy="144000"/>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Isosceles Triangle 74"/>
          <p:cNvSpPr/>
          <p:nvPr/>
        </p:nvSpPr>
        <p:spPr>
          <a:xfrm>
            <a:off x="3134568" y="1736782"/>
            <a:ext cx="144000" cy="144000"/>
          </a:xfrm>
          <a:prstGeom prs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Oval 94"/>
          <p:cNvSpPr>
            <a:spLocks noChangeArrowheads="1"/>
          </p:cNvSpPr>
          <p:nvPr/>
        </p:nvSpPr>
        <p:spPr bwMode="auto">
          <a:xfrm>
            <a:off x="3965182" y="1342702"/>
            <a:ext cx="198000" cy="198000"/>
          </a:xfrm>
          <a:prstGeom prst="ellipse">
            <a:avLst/>
          </a:prstGeom>
          <a:solidFill>
            <a:schemeClr val="tx1"/>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C</a:t>
            </a:r>
            <a:endParaRPr lang="nl-NL" sz="900" b="1" dirty="0">
              <a:solidFill>
                <a:srgbClr val="FFFFFF"/>
              </a:solidFill>
              <a:latin typeface="Baskerville"/>
              <a:cs typeface="Baskerville"/>
            </a:endParaRPr>
          </a:p>
        </p:txBody>
      </p:sp>
      <p:sp>
        <p:nvSpPr>
          <p:cNvPr id="79" name="Freeform 78"/>
          <p:cNvSpPr/>
          <p:nvPr/>
        </p:nvSpPr>
        <p:spPr>
          <a:xfrm>
            <a:off x="6618983" y="1418970"/>
            <a:ext cx="562571" cy="835074"/>
          </a:xfrm>
          <a:custGeom>
            <a:avLst/>
            <a:gdLst>
              <a:gd name="connsiteX0" fmla="*/ 47478 w 328390"/>
              <a:gd name="connsiteY0" fmla="*/ 676601 h 676601"/>
              <a:gd name="connsiteX1" fmla="*/ 320477 w 328390"/>
              <a:gd name="connsiteY1" fmla="*/ 557899 h 676601"/>
              <a:gd name="connsiteX2" fmla="*/ 0 w 328390"/>
              <a:gd name="connsiteY2" fmla="*/ 0 h 676601"/>
              <a:gd name="connsiteX3" fmla="*/ 0 w 328390"/>
              <a:gd name="connsiteY3" fmla="*/ 0 h 676601"/>
            </a:gdLst>
            <a:ahLst/>
            <a:cxnLst>
              <a:cxn ang="0">
                <a:pos x="connsiteX0" y="connsiteY0"/>
              </a:cxn>
              <a:cxn ang="0">
                <a:pos x="connsiteX1" y="connsiteY1"/>
              </a:cxn>
              <a:cxn ang="0">
                <a:pos x="connsiteX2" y="connsiteY2"/>
              </a:cxn>
              <a:cxn ang="0">
                <a:pos x="connsiteX3" y="connsiteY3"/>
              </a:cxn>
            </a:cxnLst>
            <a:rect l="l" t="t" r="r" b="b"/>
            <a:pathLst>
              <a:path w="328390" h="676601">
                <a:moveTo>
                  <a:pt x="47478" y="676601"/>
                </a:moveTo>
                <a:cubicBezTo>
                  <a:pt x="187934" y="673633"/>
                  <a:pt x="328390" y="670666"/>
                  <a:pt x="320477" y="557899"/>
                </a:cubicBezTo>
                <a:cubicBezTo>
                  <a:pt x="312564" y="445132"/>
                  <a:pt x="0" y="0"/>
                  <a:pt x="0" y="0"/>
                </a:cubicBezTo>
                <a:lnTo>
                  <a:pt x="0" y="0"/>
                </a:lnTo>
              </a:path>
            </a:pathLst>
          </a:custGeom>
          <a:ln>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0" name="Freeform 79"/>
          <p:cNvSpPr/>
          <p:nvPr/>
        </p:nvSpPr>
        <p:spPr>
          <a:xfrm>
            <a:off x="4986593" y="2088953"/>
            <a:ext cx="1486912" cy="242391"/>
          </a:xfrm>
          <a:custGeom>
            <a:avLst/>
            <a:gdLst>
              <a:gd name="connsiteX0" fmla="*/ 0 w 4048251"/>
              <a:gd name="connsiteY0" fmla="*/ 83161 h 514090"/>
              <a:gd name="connsiteX1" fmla="*/ 1927739 w 4048251"/>
              <a:gd name="connsiteY1" fmla="*/ 71821 h 514090"/>
              <a:gd name="connsiteX2" fmla="*/ 4048251 w 4048251"/>
              <a:gd name="connsiteY2" fmla="*/ 514090 h 514090"/>
              <a:gd name="connsiteX3" fmla="*/ 4048251 w 4048251"/>
              <a:gd name="connsiteY3" fmla="*/ 514090 h 514090"/>
            </a:gdLst>
            <a:ahLst/>
            <a:cxnLst>
              <a:cxn ang="0">
                <a:pos x="connsiteX0" y="connsiteY0"/>
              </a:cxn>
              <a:cxn ang="0">
                <a:pos x="connsiteX1" y="connsiteY1"/>
              </a:cxn>
              <a:cxn ang="0">
                <a:pos x="connsiteX2" y="connsiteY2"/>
              </a:cxn>
              <a:cxn ang="0">
                <a:pos x="connsiteX3" y="connsiteY3"/>
              </a:cxn>
            </a:cxnLst>
            <a:rect l="l" t="t" r="r" b="b"/>
            <a:pathLst>
              <a:path w="4048251" h="514090">
                <a:moveTo>
                  <a:pt x="0" y="83161"/>
                </a:moveTo>
                <a:cubicBezTo>
                  <a:pt x="626515" y="41580"/>
                  <a:pt x="1253031" y="0"/>
                  <a:pt x="1927739" y="71821"/>
                </a:cubicBezTo>
                <a:cubicBezTo>
                  <a:pt x="2602447" y="143642"/>
                  <a:pt x="4048251" y="514090"/>
                  <a:pt x="4048251" y="514090"/>
                </a:cubicBezTo>
                <a:lnTo>
                  <a:pt x="4048251" y="514090"/>
                </a:ln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350345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61381914"/>
              </p:ext>
            </p:extLst>
          </p:nvPr>
        </p:nvGraphicFramePr>
        <p:xfrm>
          <a:off x="357710" y="97079"/>
          <a:ext cx="8459878" cy="6691753"/>
        </p:xfrm>
        <a:graphic>
          <a:graphicData uri="http://schemas.openxmlformats.org/drawingml/2006/table">
            <a:tbl>
              <a:tblPr firstRow="1" bandRow="1">
                <a:tableStyleId>{5C22544A-7EE6-4342-B048-85BDC9FD1C3A}</a:tableStyleId>
              </a:tblPr>
              <a:tblGrid>
                <a:gridCol w="4229939"/>
                <a:gridCol w="4229939"/>
              </a:tblGrid>
              <a:tr h="314191">
                <a:tc gridSpan="2">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c hMerge="1">
                  <a:txBody>
                    <a:bodyPr/>
                    <a:lstStyle/>
                    <a:p>
                      <a:endParaRPr lang="en-US"/>
                    </a:p>
                  </a:txBody>
                  <a:tcPr/>
                </a:tc>
              </a:tr>
              <a:tr h="297368">
                <a:tc gridSpan="2">
                  <a:txBody>
                    <a:bodyPr/>
                    <a:lstStyle/>
                    <a:p>
                      <a:r>
                        <a:rPr lang="en-US" sz="1200" dirty="0" smtClean="0"/>
                        <a:t>Conclusion –  Training Game</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285009">
                <a:tc>
                  <a:txBody>
                    <a:bodyPr/>
                    <a:lstStyle/>
                    <a:p>
                      <a:r>
                        <a:rPr lang="en-US" sz="1200" dirty="0" smtClean="0"/>
                        <a:t>Assessment Guide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Comment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5009">
                <a:tc>
                  <a:txBody>
                    <a:bodyPr/>
                    <a:lstStyle/>
                    <a:p>
                      <a:r>
                        <a:rPr lang="en-US" sz="1200" dirty="0" smtClean="0"/>
                        <a:t>Application Wrap 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75076">
                <a:tc>
                  <a:txBody>
                    <a:bodyPr/>
                    <a:lstStyle/>
                    <a:p>
                      <a:pPr lvl="0"/>
                      <a:r>
                        <a:rPr lang="en-US" sz="1200" kern="1200" dirty="0" smtClean="0">
                          <a:solidFill>
                            <a:schemeClr val="dk1"/>
                          </a:solidFill>
                          <a:effectLst/>
                          <a:latin typeface="+mn-lt"/>
                          <a:ea typeface="+mn-ea"/>
                          <a:cs typeface="+mn-cs"/>
                        </a:rPr>
                        <a:t>Did the players demonstrate the ability to solve the football problem without the Coach’s intervention?</a:t>
                      </a:r>
                    </a:p>
                    <a:p>
                      <a:pPr lvl="0"/>
                      <a:endParaRPr lang="en-AU"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Did the players provide feedback to demonstrate an understanding of their roles in achieving the session objective</a:t>
                      </a:r>
                      <a:r>
                        <a:rPr lang="en-US" sz="1200" kern="1200" baseline="0" dirty="0" smtClean="0">
                          <a:solidFill>
                            <a:schemeClr val="dk1"/>
                          </a:solidFill>
                          <a:effectLst/>
                          <a:latin typeface="+mn-lt"/>
                          <a:ea typeface="+mn-ea"/>
                          <a:cs typeface="+mn-cs"/>
                        </a:rPr>
                        <a:t> w</a:t>
                      </a:r>
                      <a:r>
                        <a:rPr lang="en-US" sz="1200" kern="1200" dirty="0" smtClean="0">
                          <a:solidFill>
                            <a:schemeClr val="dk1"/>
                          </a:solidFill>
                          <a:effectLst/>
                          <a:latin typeface="+mn-lt"/>
                          <a:ea typeface="+mn-ea"/>
                          <a:cs typeface="+mn-cs"/>
                        </a:rPr>
                        <a:t>ithout</a:t>
                      </a:r>
                      <a:r>
                        <a:rPr lang="en-US" sz="1200" kern="1200" baseline="0" dirty="0" smtClean="0">
                          <a:solidFill>
                            <a:schemeClr val="dk1"/>
                          </a:solidFill>
                          <a:effectLst/>
                          <a:latin typeface="+mn-lt"/>
                          <a:ea typeface="+mn-ea"/>
                          <a:cs typeface="+mn-cs"/>
                        </a:rPr>
                        <a:t> being prompted by the coach?</a:t>
                      </a:r>
                      <a:endParaRPr lang="en-US" sz="1200" kern="1200" dirty="0" smtClean="0">
                        <a:solidFill>
                          <a:schemeClr val="dk1"/>
                        </a:solidFill>
                        <a:effectLst/>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5009">
                <a:tc gridSpan="2">
                  <a:txBody>
                    <a:bodyPr/>
                    <a:lstStyle/>
                    <a:p>
                      <a:r>
                        <a:rPr lang="en-US" sz="1200" dirty="0" smtClean="0">
                          <a:solidFill>
                            <a:srgbClr val="1F497D"/>
                          </a:solidFill>
                        </a:rPr>
                        <a:t>Evaluate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5009">
                <a:tc>
                  <a:txBody>
                    <a:bodyPr/>
                    <a:lstStyle/>
                    <a:p>
                      <a:r>
                        <a:rPr lang="en-US" sz="1200" dirty="0" smtClean="0"/>
                        <a:t>Session Objective Achieved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Football Problem Solved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565082">
                <a:tc>
                  <a:txBody>
                    <a:bodyPr/>
                    <a:lstStyle/>
                    <a:p>
                      <a:pPr lvl="0"/>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07162" y="6419500"/>
            <a:ext cx="477007" cy="369332"/>
          </a:xfrm>
          <a:prstGeom prst="rect">
            <a:avLst/>
          </a:prstGeom>
          <a:noFill/>
        </p:spPr>
        <p:txBody>
          <a:bodyPr wrap="square" rtlCol="0">
            <a:spAutoFit/>
          </a:bodyPr>
          <a:lstStyle/>
          <a:p>
            <a:r>
              <a:rPr lang="en-US" dirty="0" smtClean="0"/>
              <a:t>16</a:t>
            </a:r>
            <a:endParaRPr lang="en-US" dirty="0"/>
          </a:p>
        </p:txBody>
      </p:sp>
    </p:spTree>
    <p:extLst>
      <p:ext uri="{BB962C8B-B14F-4D97-AF65-F5344CB8AC3E}">
        <p14:creationId xmlns:p14="http://schemas.microsoft.com/office/powerpoint/2010/main" val="3474918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82876851"/>
              </p:ext>
            </p:extLst>
          </p:nvPr>
        </p:nvGraphicFramePr>
        <p:xfrm>
          <a:off x="357710" y="97078"/>
          <a:ext cx="8459878" cy="6701371"/>
        </p:xfrm>
        <a:graphic>
          <a:graphicData uri="http://schemas.openxmlformats.org/drawingml/2006/table">
            <a:tbl>
              <a:tblPr firstRow="1" bandRow="1">
                <a:tableStyleId>{5C22544A-7EE6-4342-B048-85BDC9FD1C3A}</a:tableStyleId>
              </a:tblPr>
              <a:tblGrid>
                <a:gridCol w="8459878"/>
              </a:tblGrid>
              <a:tr h="321371">
                <a:tc>
                  <a:txBody>
                    <a:bodyPr/>
                    <a:lstStyle/>
                    <a:p>
                      <a:r>
                        <a:rPr lang="en-US" sz="1200" dirty="0" smtClean="0">
                          <a:solidFill>
                            <a:srgbClr val="1F497D"/>
                          </a:solidFill>
                        </a:rPr>
                        <a:t>Summary</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r>
              <a:tr h="1387773">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287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Guidelines: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r>
              <a:tr h="4450185">
                <a:tc>
                  <a:txBody>
                    <a:bodyPr/>
                    <a:lstStyle/>
                    <a:p>
                      <a:r>
                        <a:rPr lang="en-US" sz="1200" dirty="0" smtClean="0"/>
                        <a:t>Please complete this form for your assessment and submit with</a:t>
                      </a:r>
                      <a:r>
                        <a:rPr lang="en-US" sz="1200" baseline="0" dirty="0" smtClean="0"/>
                        <a:t> your video as per the assessment guidelines in your course folder</a:t>
                      </a:r>
                    </a:p>
                    <a:p>
                      <a:endParaRPr lang="en-US" sz="1200" baseline="0" dirty="0" smtClean="0"/>
                    </a:p>
                    <a:p>
                      <a:r>
                        <a:rPr lang="en-US" sz="1200" baseline="0" dirty="0" smtClean="0"/>
                        <a:t>The Assessment Guide and Comment Sections are there to allow you to Self Assess by helping you reflect on some of the key questions. Complete these sections as you see fit and add another slide if more space is required.</a:t>
                      </a:r>
                    </a:p>
                    <a:p>
                      <a:endParaRPr lang="en-US" sz="1200" dirty="0" smtClean="0"/>
                    </a:p>
                    <a:p>
                      <a:r>
                        <a:rPr lang="en-US" sz="1200" dirty="0" smtClean="0"/>
                        <a:t>How</a:t>
                      </a:r>
                      <a:r>
                        <a:rPr lang="en-US" sz="1200" baseline="0" dirty="0" smtClean="0"/>
                        <a:t> to</a:t>
                      </a:r>
                      <a:r>
                        <a:rPr lang="en-US" sz="1200" dirty="0" smtClean="0"/>
                        <a:t> use</a:t>
                      </a:r>
                      <a:r>
                        <a:rPr lang="en-US" sz="1200" baseline="0" dirty="0" smtClean="0"/>
                        <a:t> this form to plan your session:</a:t>
                      </a:r>
                    </a:p>
                    <a:p>
                      <a:endParaRPr lang="en-US" sz="1200" baseline="0" dirty="0" smtClean="0"/>
                    </a:p>
                    <a:p>
                      <a:r>
                        <a:rPr lang="en-US" sz="1200" baseline="0" dirty="0" smtClean="0"/>
                        <a:t>- Use the 5 w’s approach to define your Football Problem and set your Session Objective (page 1)</a:t>
                      </a:r>
                    </a:p>
                    <a:p>
                      <a:r>
                        <a:rPr lang="en-US" sz="1200" baseline="0" dirty="0" smtClean="0"/>
                        <a:t>- Try to clearly illustrate your football problem (page 2)</a:t>
                      </a:r>
                    </a:p>
                    <a:p>
                      <a:r>
                        <a:rPr lang="en-US" sz="1200" baseline="0" dirty="0" smtClean="0"/>
                        <a:t>- In the oganisation section, set out what you require to undertake this component. E.g. number of players , balls, bibs, grids and grid sizes etc.</a:t>
                      </a:r>
                    </a:p>
                    <a:p>
                      <a:r>
                        <a:rPr lang="en-US" sz="1200" baseline="0" dirty="0" smtClean="0"/>
                        <a:t>- In the Explanation/Progression section explain what the activity will be and how it progresses.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 Use the animation slides to illustrate your Organisation, Explanation/Progression. You can add as many slides as you like to ‘bring to life’ the Player Tasks / Actions in a variety of scenarios linked to your problem and Session Objective. </a:t>
                      </a:r>
                    </a:p>
                    <a:p>
                      <a:endParaRPr lang="en-US" sz="1200" baseline="0" dirty="0" smtClean="0"/>
                    </a:p>
                    <a:p>
                      <a:r>
                        <a:rPr lang="en-US" sz="1200" baseline="0" dirty="0" smtClean="0"/>
                        <a:t>Repeat this process for each of the Game Training Components</a:t>
                      </a:r>
                    </a:p>
                    <a:p>
                      <a:endParaRPr lang="en-US" sz="1200" baseline="0" dirty="0" smtClean="0"/>
                    </a:p>
                    <a:p>
                      <a:endParaRPr lang="en-US" sz="1200" baseline="0" dirty="0" smtClean="0"/>
                    </a:p>
                    <a:p>
                      <a:r>
                        <a:rPr lang="en-US" sz="1200" baseline="0" dirty="0" smtClean="0"/>
                        <a:t>You can insert lines to illustrate your areas and make adjustments as you see fit; if you choose to indicate ball or player movement, please follow the Key below:-</a:t>
                      </a:r>
                    </a:p>
                    <a:p>
                      <a:endParaRPr lang="en-US" sz="1200" baseline="0" dirty="0" smtClean="0"/>
                    </a:p>
                    <a:p>
                      <a:r>
                        <a:rPr lang="en-US" sz="1200" i="0" baseline="0" dirty="0" smtClean="0"/>
                        <a:t>                                               </a:t>
                      </a:r>
                    </a:p>
                    <a:p>
                      <a:r>
                        <a:rPr lang="en-US" sz="1200" i="0" baseline="0" dirty="0" smtClean="0"/>
                        <a:t>                                                   Illustrates ball movement</a:t>
                      </a:r>
                    </a:p>
                    <a:p>
                      <a:endParaRPr lang="en-US" sz="1200" i="0" baseline="0" dirty="0" smtClean="0"/>
                    </a:p>
                    <a:p>
                      <a:r>
                        <a:rPr lang="en-US" sz="1200" i="0" baseline="0" dirty="0" smtClean="0"/>
                        <a:t>                                                   Illustrates Player movement</a:t>
                      </a:r>
                      <a:endParaRPr lang="en-US" sz="1200" i="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cxnSp>
        <p:nvCxnSpPr>
          <p:cNvPr id="5" name="Straight Arrow Connector 4"/>
          <p:cNvCxnSpPr/>
          <p:nvPr/>
        </p:nvCxnSpPr>
        <p:spPr>
          <a:xfrm>
            <a:off x="500796" y="6293602"/>
            <a:ext cx="132353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510108" y="6632537"/>
            <a:ext cx="1323533" cy="0"/>
          </a:xfrm>
          <a:prstGeom prst="straightConnector1">
            <a:avLst/>
          </a:prstGeom>
          <a:ln>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8307162" y="6419500"/>
            <a:ext cx="477007" cy="369332"/>
          </a:xfrm>
          <a:prstGeom prst="rect">
            <a:avLst/>
          </a:prstGeom>
          <a:noFill/>
        </p:spPr>
        <p:txBody>
          <a:bodyPr wrap="square" rtlCol="0">
            <a:spAutoFit/>
          </a:bodyPr>
          <a:lstStyle/>
          <a:p>
            <a:r>
              <a:rPr lang="en-US" dirty="0" smtClean="0"/>
              <a:t>17</a:t>
            </a:r>
            <a:endParaRPr lang="en-US" dirty="0"/>
          </a:p>
        </p:txBody>
      </p:sp>
    </p:spTree>
    <p:extLst>
      <p:ext uri="{BB962C8B-B14F-4D97-AF65-F5344CB8AC3E}">
        <p14:creationId xmlns:p14="http://schemas.microsoft.com/office/powerpoint/2010/main" val="2623444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80675464"/>
              </p:ext>
            </p:extLst>
          </p:nvPr>
        </p:nvGraphicFramePr>
        <p:xfrm>
          <a:off x="357710" y="97079"/>
          <a:ext cx="8459878" cy="6715102"/>
        </p:xfrm>
        <a:graphic>
          <a:graphicData uri="http://schemas.openxmlformats.org/drawingml/2006/table">
            <a:tbl>
              <a:tblPr firstRow="1" bandRow="1">
                <a:tableStyleId>{5C22544A-7EE6-4342-B048-85BDC9FD1C3A}</a:tableStyleId>
              </a:tblPr>
              <a:tblGrid>
                <a:gridCol w="8459878"/>
              </a:tblGrid>
              <a:tr h="302407">
                <a:tc>
                  <a:txBody>
                    <a:bodyPr/>
                    <a:lstStyle/>
                    <a:p>
                      <a:r>
                        <a:rPr lang="en-US" sz="1200" dirty="0" smtClean="0">
                          <a:solidFill>
                            <a:srgbClr val="1F497D"/>
                          </a:solidFill>
                        </a:rPr>
                        <a:t>Football</a:t>
                      </a:r>
                      <a:r>
                        <a:rPr lang="en-US" sz="1200" baseline="0" dirty="0" smtClean="0">
                          <a:solidFill>
                            <a:srgbClr val="1F497D"/>
                          </a:solidFill>
                        </a:rPr>
                        <a:t> Problem</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6215">
                <a:tc>
                  <a:txBody>
                    <a:bodyPr/>
                    <a:lstStyle/>
                    <a:p>
                      <a:r>
                        <a:rPr lang="en-US" sz="1200" dirty="0" smtClean="0"/>
                        <a:t>Illustrate the</a:t>
                      </a:r>
                      <a:r>
                        <a:rPr lang="en-US" sz="1200" baseline="0" dirty="0" smtClean="0"/>
                        <a:t> </a:t>
                      </a:r>
                      <a:r>
                        <a:rPr lang="en-US" sz="1200" dirty="0" smtClean="0"/>
                        <a:t>football problem below</a:t>
                      </a:r>
                      <a:r>
                        <a:rPr lang="en-US" sz="1200" baseline="0" dirty="0" smtClean="0"/>
                        <a:t> (you may include a screen capture to emphasize the problem or additional slides)</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endParaRPr lang="en-US" sz="1200" dirty="0" smtClean="0"/>
                    </a:p>
                    <a:p>
                      <a:endParaRPr lang="en-US" sz="1200" dirty="0" smtClean="0"/>
                    </a:p>
                    <a:p>
                      <a:endParaRPr lang="en-US" sz="1200" dirty="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40581" y="6419500"/>
            <a:ext cx="362928" cy="369332"/>
          </a:xfrm>
          <a:prstGeom prst="rect">
            <a:avLst/>
          </a:prstGeom>
          <a:noFill/>
        </p:spPr>
        <p:txBody>
          <a:bodyPr wrap="square" rtlCol="0">
            <a:spAutoFit/>
          </a:bodyPr>
          <a:lstStyle/>
          <a:p>
            <a:r>
              <a:rPr lang="en-US" dirty="0" smtClean="0"/>
              <a:t>2</a:t>
            </a:r>
            <a:endParaRPr lang="en-US" dirty="0"/>
          </a:p>
        </p:txBody>
      </p:sp>
      <p:grpSp>
        <p:nvGrpSpPr>
          <p:cNvPr id="33" name="Group 30"/>
          <p:cNvGrpSpPr/>
          <p:nvPr/>
        </p:nvGrpSpPr>
        <p:grpSpPr>
          <a:xfrm rot="5400000">
            <a:off x="1773857" y="-515926"/>
            <a:ext cx="5778502" cy="8308963"/>
            <a:chOff x="597025" y="398165"/>
            <a:chExt cx="4641558" cy="6180963"/>
          </a:xfrm>
        </p:grpSpPr>
        <p:sp>
          <p:nvSpPr>
            <p:cNvPr id="34" name="Rectangle 14" descr="Outlined diamond"/>
            <p:cNvSpPr>
              <a:spLocks noChangeArrowheads="1"/>
            </p:cNvSpPr>
            <p:nvPr/>
          </p:nvSpPr>
          <p:spPr bwMode="auto">
            <a:xfrm>
              <a:off x="2464127" y="6291789"/>
              <a:ext cx="952541" cy="287339"/>
            </a:xfrm>
            <a:prstGeom prst="rect">
              <a:avLst/>
            </a:prstGeom>
            <a:pattFill prst="openDmnd">
              <a:fgClr>
                <a:schemeClr val="tx1"/>
              </a:fgClr>
              <a:bgClr>
                <a:schemeClr val="bg1"/>
              </a:bgClr>
            </a:pattFill>
            <a:ln w="9525">
              <a:noFill/>
              <a:miter lim="800000"/>
              <a:headEnd/>
              <a:tailEnd/>
            </a:ln>
          </p:spPr>
          <p:txBody>
            <a:bodyPr wrap="none" lIns="91427" tIns="45713" rIns="91427" bIns="45713" anchor="ctr"/>
            <a:lstStyle/>
            <a:p>
              <a:endParaRPr lang="en-AU" dirty="0"/>
            </a:p>
          </p:txBody>
        </p:sp>
        <p:sp>
          <p:nvSpPr>
            <p:cNvPr id="35" name="Rectangle 34"/>
            <p:cNvSpPr/>
            <p:nvPr/>
          </p:nvSpPr>
          <p:spPr>
            <a:xfrm>
              <a:off x="597026" y="693358"/>
              <a:ext cx="4641557" cy="5609287"/>
            </a:xfrm>
            <a:prstGeom prst="rect">
              <a:avLst/>
            </a:prstGeom>
            <a:solidFill>
              <a:srgbClr val="178E1C">
                <a:alpha val="7500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1505883" y="5092899"/>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193136" y="5716483"/>
              <a:ext cx="1507432" cy="57530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8" name="Straight Connector 37"/>
            <p:cNvCxnSpPr>
              <a:stCxn id="35" idx="1"/>
              <a:endCxn id="35" idx="3"/>
            </p:cNvCxnSpPr>
            <p:nvPr/>
          </p:nvCxnSpPr>
          <p:spPr>
            <a:xfrm rot="10800000" flipH="1">
              <a:off x="597025" y="3498002"/>
              <a:ext cx="4641557" cy="1588"/>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2157482" y="2785791"/>
              <a:ext cx="1507432" cy="1424422"/>
            </a:xfrm>
            <a:prstGeom prst="ellipse">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0" name="Group 34"/>
            <p:cNvGrpSpPr/>
            <p:nvPr/>
          </p:nvGrpSpPr>
          <p:grpSpPr>
            <a:xfrm>
              <a:off x="1556672" y="693358"/>
              <a:ext cx="2860560" cy="1198890"/>
              <a:chOff x="1556671" y="215111"/>
              <a:chExt cx="2860560" cy="1198890"/>
            </a:xfrm>
          </p:grpSpPr>
          <p:sp>
            <p:nvSpPr>
              <p:cNvPr id="42" name="Rectangle 41"/>
              <p:cNvSpPr/>
              <p:nvPr/>
            </p:nvSpPr>
            <p:spPr>
              <a:xfrm>
                <a:off x="1556671" y="215111"/>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2233235" y="215111"/>
                <a:ext cx="1507432" cy="59402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1" name="Rectangle 14" descr="Outlined diamond"/>
            <p:cNvSpPr>
              <a:spLocks noChangeArrowheads="1"/>
            </p:cNvSpPr>
            <p:nvPr/>
          </p:nvSpPr>
          <p:spPr bwMode="auto">
            <a:xfrm>
              <a:off x="2510681" y="398165"/>
              <a:ext cx="952541" cy="287339"/>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grpSp>
      <p:sp>
        <p:nvSpPr>
          <p:cNvPr id="44" name="Oval 94"/>
          <p:cNvSpPr>
            <a:spLocks noChangeArrowheads="1"/>
          </p:cNvSpPr>
          <p:nvPr/>
        </p:nvSpPr>
        <p:spPr bwMode="auto">
          <a:xfrm>
            <a:off x="54859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5" name="Oval 94"/>
          <p:cNvSpPr>
            <a:spLocks noChangeArrowheads="1"/>
          </p:cNvSpPr>
          <p:nvPr/>
        </p:nvSpPr>
        <p:spPr bwMode="auto">
          <a:xfrm>
            <a:off x="5684449"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6" name="Oval 94"/>
          <p:cNvSpPr>
            <a:spLocks noChangeArrowheads="1"/>
          </p:cNvSpPr>
          <p:nvPr/>
        </p:nvSpPr>
        <p:spPr bwMode="auto">
          <a:xfrm>
            <a:off x="59220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8" name="Oval 94"/>
          <p:cNvSpPr>
            <a:spLocks noChangeArrowheads="1"/>
          </p:cNvSpPr>
          <p:nvPr/>
        </p:nvSpPr>
        <p:spPr bwMode="auto">
          <a:xfrm>
            <a:off x="6125780"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9" name="Oval 94"/>
          <p:cNvSpPr>
            <a:spLocks noChangeArrowheads="1"/>
          </p:cNvSpPr>
          <p:nvPr/>
        </p:nvSpPr>
        <p:spPr bwMode="auto">
          <a:xfrm>
            <a:off x="6357648"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0" name="Oval 94"/>
          <p:cNvSpPr>
            <a:spLocks noChangeArrowheads="1"/>
          </p:cNvSpPr>
          <p:nvPr/>
        </p:nvSpPr>
        <p:spPr bwMode="auto">
          <a:xfrm>
            <a:off x="6618983"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1" name="Oval 94"/>
          <p:cNvSpPr>
            <a:spLocks noChangeArrowheads="1"/>
          </p:cNvSpPr>
          <p:nvPr/>
        </p:nvSpPr>
        <p:spPr bwMode="auto">
          <a:xfrm>
            <a:off x="6868883"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2" name="Oval 94"/>
          <p:cNvSpPr>
            <a:spLocks noChangeArrowheads="1"/>
          </p:cNvSpPr>
          <p:nvPr/>
        </p:nvSpPr>
        <p:spPr bwMode="auto">
          <a:xfrm>
            <a:off x="7116666" y="970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3" name="Oval 94"/>
          <p:cNvSpPr>
            <a:spLocks noChangeArrowheads="1"/>
          </p:cNvSpPr>
          <p:nvPr/>
        </p:nvSpPr>
        <p:spPr bwMode="auto">
          <a:xfrm>
            <a:off x="7260666"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4" name="Oval 94"/>
          <p:cNvSpPr>
            <a:spLocks noChangeArrowheads="1"/>
          </p:cNvSpPr>
          <p:nvPr/>
        </p:nvSpPr>
        <p:spPr bwMode="auto">
          <a:xfrm>
            <a:off x="2864836" y="510667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5" name="Oval 94"/>
          <p:cNvSpPr>
            <a:spLocks noChangeArrowheads="1"/>
          </p:cNvSpPr>
          <p:nvPr/>
        </p:nvSpPr>
        <p:spPr bwMode="auto">
          <a:xfrm>
            <a:off x="5684448" y="113592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6" name="Oval 94"/>
          <p:cNvSpPr>
            <a:spLocks noChangeArrowheads="1"/>
          </p:cNvSpPr>
          <p:nvPr/>
        </p:nvSpPr>
        <p:spPr bwMode="auto">
          <a:xfrm>
            <a:off x="5922014" y="1165648"/>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7" name="Oval 94"/>
          <p:cNvSpPr>
            <a:spLocks noChangeArrowheads="1"/>
          </p:cNvSpPr>
          <p:nvPr/>
        </p:nvSpPr>
        <p:spPr bwMode="auto">
          <a:xfrm>
            <a:off x="6175162" y="117609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8" name="Oval 94"/>
          <p:cNvSpPr>
            <a:spLocks noChangeArrowheads="1"/>
          </p:cNvSpPr>
          <p:nvPr/>
        </p:nvSpPr>
        <p:spPr bwMode="auto">
          <a:xfrm>
            <a:off x="6429648" y="12048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9" name="Oval 94"/>
          <p:cNvSpPr>
            <a:spLocks noChangeArrowheads="1"/>
          </p:cNvSpPr>
          <p:nvPr/>
        </p:nvSpPr>
        <p:spPr bwMode="auto">
          <a:xfrm>
            <a:off x="6685931" y="1222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0" name="Oval 94"/>
          <p:cNvSpPr>
            <a:spLocks noChangeArrowheads="1"/>
          </p:cNvSpPr>
          <p:nvPr/>
        </p:nvSpPr>
        <p:spPr bwMode="auto">
          <a:xfrm>
            <a:off x="6940883" y="124858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1" name="Oval 94"/>
          <p:cNvSpPr>
            <a:spLocks noChangeArrowheads="1"/>
          </p:cNvSpPr>
          <p:nvPr/>
        </p:nvSpPr>
        <p:spPr bwMode="auto">
          <a:xfrm>
            <a:off x="7124780" y="125182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2" name="Oval 94"/>
          <p:cNvSpPr>
            <a:spLocks noChangeArrowheads="1"/>
          </p:cNvSpPr>
          <p:nvPr/>
        </p:nvSpPr>
        <p:spPr bwMode="auto">
          <a:xfrm>
            <a:off x="7407628"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3" name="Oval 94"/>
          <p:cNvSpPr>
            <a:spLocks noChangeArrowheads="1"/>
          </p:cNvSpPr>
          <p:nvPr/>
        </p:nvSpPr>
        <p:spPr bwMode="auto">
          <a:xfrm>
            <a:off x="7634642"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pic>
        <p:nvPicPr>
          <p:cNvPr id="64" name="Picture 63"/>
          <p:cNvPicPr>
            <a:picLocks noChangeAspect="1"/>
          </p:cNvPicPr>
          <p:nvPr/>
        </p:nvPicPr>
        <p:blipFill>
          <a:blip r:embed="rId3"/>
          <a:stretch>
            <a:fillRect/>
          </a:stretch>
        </p:blipFill>
        <p:spPr>
          <a:xfrm>
            <a:off x="3055671" y="1080474"/>
            <a:ext cx="146323" cy="126000"/>
          </a:xfrm>
          <a:prstGeom prst="rect">
            <a:avLst/>
          </a:prstGeom>
        </p:spPr>
      </p:pic>
      <p:sp>
        <p:nvSpPr>
          <p:cNvPr id="65" name="Rectangle 14" descr="Outlined diamond"/>
          <p:cNvSpPr>
            <a:spLocks noChangeArrowheads="1"/>
          </p:cNvSpPr>
          <p:nvPr/>
        </p:nvSpPr>
        <p:spPr bwMode="auto">
          <a:xfrm>
            <a:off x="3876308" y="1024874"/>
            <a:ext cx="288000" cy="180000"/>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sp>
        <p:nvSpPr>
          <p:cNvPr id="68" name="Oval 94"/>
          <p:cNvSpPr>
            <a:spLocks noChangeArrowheads="1"/>
          </p:cNvSpPr>
          <p:nvPr/>
        </p:nvSpPr>
        <p:spPr bwMode="auto">
          <a:xfrm>
            <a:off x="1019894" y="3533934"/>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69" name="Oval 94"/>
          <p:cNvSpPr>
            <a:spLocks noChangeArrowheads="1"/>
          </p:cNvSpPr>
          <p:nvPr/>
        </p:nvSpPr>
        <p:spPr bwMode="auto">
          <a:xfrm>
            <a:off x="3501602" y="1024274"/>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70" name="Oval 94"/>
          <p:cNvSpPr>
            <a:spLocks noChangeArrowheads="1"/>
          </p:cNvSpPr>
          <p:nvPr/>
        </p:nvSpPr>
        <p:spPr bwMode="auto">
          <a:xfrm>
            <a:off x="7478225"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cxnSp>
        <p:nvCxnSpPr>
          <p:cNvPr id="71" name="Straight Arrow Connector 70"/>
          <p:cNvCxnSpPr/>
          <p:nvPr/>
        </p:nvCxnSpPr>
        <p:spPr>
          <a:xfrm flipH="1" flipV="1">
            <a:off x="1668266" y="3533934"/>
            <a:ext cx="1196571" cy="1483021"/>
          </a:xfrm>
          <a:prstGeom prst="straightConnector1">
            <a:avLst/>
          </a:prstGeom>
          <a:ln w="12700">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0800000">
            <a:off x="5730049" y="1518929"/>
            <a:ext cx="843599" cy="570024"/>
          </a:xfrm>
          <a:prstGeom prst="line">
            <a:avLst/>
          </a:prstGeom>
          <a:ln w="12700">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cxnSp>
      <p:sp>
        <p:nvSpPr>
          <p:cNvPr id="73" name="Sort 72"/>
          <p:cNvSpPr/>
          <p:nvPr/>
        </p:nvSpPr>
        <p:spPr>
          <a:xfrm rot="5400000">
            <a:off x="2360176" y="1126251"/>
            <a:ext cx="604814" cy="109979"/>
          </a:xfrm>
          <a:prstGeom prst="flowChartSor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Isosceles Triangle 73"/>
          <p:cNvSpPr/>
          <p:nvPr/>
        </p:nvSpPr>
        <p:spPr>
          <a:xfrm>
            <a:off x="3129994" y="1338949"/>
            <a:ext cx="144000" cy="144000"/>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Isosceles Triangle 74"/>
          <p:cNvSpPr/>
          <p:nvPr/>
        </p:nvSpPr>
        <p:spPr>
          <a:xfrm>
            <a:off x="3134568" y="1736782"/>
            <a:ext cx="144000" cy="144000"/>
          </a:xfrm>
          <a:prstGeom prs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Oval 94"/>
          <p:cNvSpPr>
            <a:spLocks noChangeArrowheads="1"/>
          </p:cNvSpPr>
          <p:nvPr/>
        </p:nvSpPr>
        <p:spPr bwMode="auto">
          <a:xfrm>
            <a:off x="3965182" y="1342702"/>
            <a:ext cx="198000" cy="198000"/>
          </a:xfrm>
          <a:prstGeom prst="ellipse">
            <a:avLst/>
          </a:prstGeom>
          <a:solidFill>
            <a:schemeClr val="tx1"/>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C</a:t>
            </a:r>
            <a:endParaRPr lang="nl-NL" sz="900" b="1" dirty="0">
              <a:solidFill>
                <a:srgbClr val="FFFFFF"/>
              </a:solidFill>
              <a:latin typeface="Baskerville"/>
              <a:cs typeface="Baskerville"/>
            </a:endParaRPr>
          </a:p>
        </p:txBody>
      </p:sp>
      <p:sp>
        <p:nvSpPr>
          <p:cNvPr id="79" name="Freeform 78"/>
          <p:cNvSpPr/>
          <p:nvPr/>
        </p:nvSpPr>
        <p:spPr>
          <a:xfrm>
            <a:off x="6618983" y="1418970"/>
            <a:ext cx="562571" cy="835074"/>
          </a:xfrm>
          <a:custGeom>
            <a:avLst/>
            <a:gdLst>
              <a:gd name="connsiteX0" fmla="*/ 47478 w 328390"/>
              <a:gd name="connsiteY0" fmla="*/ 676601 h 676601"/>
              <a:gd name="connsiteX1" fmla="*/ 320477 w 328390"/>
              <a:gd name="connsiteY1" fmla="*/ 557899 h 676601"/>
              <a:gd name="connsiteX2" fmla="*/ 0 w 328390"/>
              <a:gd name="connsiteY2" fmla="*/ 0 h 676601"/>
              <a:gd name="connsiteX3" fmla="*/ 0 w 328390"/>
              <a:gd name="connsiteY3" fmla="*/ 0 h 676601"/>
            </a:gdLst>
            <a:ahLst/>
            <a:cxnLst>
              <a:cxn ang="0">
                <a:pos x="connsiteX0" y="connsiteY0"/>
              </a:cxn>
              <a:cxn ang="0">
                <a:pos x="connsiteX1" y="connsiteY1"/>
              </a:cxn>
              <a:cxn ang="0">
                <a:pos x="connsiteX2" y="connsiteY2"/>
              </a:cxn>
              <a:cxn ang="0">
                <a:pos x="connsiteX3" y="connsiteY3"/>
              </a:cxn>
            </a:cxnLst>
            <a:rect l="l" t="t" r="r" b="b"/>
            <a:pathLst>
              <a:path w="328390" h="676601">
                <a:moveTo>
                  <a:pt x="47478" y="676601"/>
                </a:moveTo>
                <a:cubicBezTo>
                  <a:pt x="187934" y="673633"/>
                  <a:pt x="328390" y="670666"/>
                  <a:pt x="320477" y="557899"/>
                </a:cubicBezTo>
                <a:cubicBezTo>
                  <a:pt x="312564" y="445132"/>
                  <a:pt x="0" y="0"/>
                  <a:pt x="0" y="0"/>
                </a:cubicBezTo>
                <a:lnTo>
                  <a:pt x="0" y="0"/>
                </a:lnTo>
              </a:path>
            </a:pathLst>
          </a:custGeom>
          <a:ln>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0" name="Freeform 79"/>
          <p:cNvSpPr/>
          <p:nvPr/>
        </p:nvSpPr>
        <p:spPr>
          <a:xfrm>
            <a:off x="4986593" y="2088953"/>
            <a:ext cx="1486912" cy="242391"/>
          </a:xfrm>
          <a:custGeom>
            <a:avLst/>
            <a:gdLst>
              <a:gd name="connsiteX0" fmla="*/ 0 w 4048251"/>
              <a:gd name="connsiteY0" fmla="*/ 83161 h 514090"/>
              <a:gd name="connsiteX1" fmla="*/ 1927739 w 4048251"/>
              <a:gd name="connsiteY1" fmla="*/ 71821 h 514090"/>
              <a:gd name="connsiteX2" fmla="*/ 4048251 w 4048251"/>
              <a:gd name="connsiteY2" fmla="*/ 514090 h 514090"/>
              <a:gd name="connsiteX3" fmla="*/ 4048251 w 4048251"/>
              <a:gd name="connsiteY3" fmla="*/ 514090 h 514090"/>
            </a:gdLst>
            <a:ahLst/>
            <a:cxnLst>
              <a:cxn ang="0">
                <a:pos x="connsiteX0" y="connsiteY0"/>
              </a:cxn>
              <a:cxn ang="0">
                <a:pos x="connsiteX1" y="connsiteY1"/>
              </a:cxn>
              <a:cxn ang="0">
                <a:pos x="connsiteX2" y="connsiteY2"/>
              </a:cxn>
              <a:cxn ang="0">
                <a:pos x="connsiteX3" y="connsiteY3"/>
              </a:cxn>
            </a:cxnLst>
            <a:rect l="l" t="t" r="r" b="b"/>
            <a:pathLst>
              <a:path w="4048251" h="514090">
                <a:moveTo>
                  <a:pt x="0" y="83161"/>
                </a:moveTo>
                <a:cubicBezTo>
                  <a:pt x="626515" y="41580"/>
                  <a:pt x="1253031" y="0"/>
                  <a:pt x="1927739" y="71821"/>
                </a:cubicBezTo>
                <a:cubicBezTo>
                  <a:pt x="2602447" y="143642"/>
                  <a:pt x="4048251" y="514090"/>
                  <a:pt x="4048251" y="514090"/>
                </a:cubicBezTo>
                <a:lnTo>
                  <a:pt x="4048251" y="514090"/>
                </a:ln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191227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8000">
            <a:alpha val="75000"/>
          </a:srgbClr>
        </a:solidFill>
        <a:effectLst/>
      </p:bgPr>
    </p:bg>
    <p:spTree>
      <p:nvGrpSpPr>
        <p:cNvPr id="1" name=""/>
        <p:cNvGrpSpPr/>
        <p:nvPr/>
      </p:nvGrpSpPr>
      <p:grpSpPr>
        <a:xfrm>
          <a:off x="0" y="0"/>
          <a:ext cx="0" cy="0"/>
          <a:chOff x="0" y="0"/>
          <a:chExt cx="0" cy="0"/>
        </a:xfrm>
      </p:grpSpPr>
      <p:sp>
        <p:nvSpPr>
          <p:cNvPr id="8210" name="AutoShape 21"/>
          <p:cNvSpPr>
            <a:spLocks/>
          </p:cNvSpPr>
          <p:nvPr/>
        </p:nvSpPr>
        <p:spPr bwMode="auto">
          <a:xfrm rot="-5400000">
            <a:off x="4211640" y="1773239"/>
            <a:ext cx="720725" cy="1727200"/>
          </a:xfrm>
          <a:prstGeom prst="leftBracket">
            <a:avLst>
              <a:gd name="adj" fmla="val 119824"/>
            </a:avLst>
          </a:prstGeom>
          <a:noFill/>
          <a:ln w="25400">
            <a:solidFill>
              <a:schemeClr val="bg1"/>
            </a:solidFill>
            <a:round/>
            <a:headEnd/>
            <a:tailEnd/>
          </a:ln>
        </p:spPr>
        <p:txBody>
          <a:bodyPr wrap="none" lIns="91427" tIns="45713" rIns="91427" bIns="45713" anchor="ctr"/>
          <a:lstStyle/>
          <a:p>
            <a:endParaRPr lang="en-AU" dirty="0"/>
          </a:p>
        </p:txBody>
      </p:sp>
      <p:grpSp>
        <p:nvGrpSpPr>
          <p:cNvPr id="4" name="Group 3"/>
          <p:cNvGrpSpPr/>
          <p:nvPr/>
        </p:nvGrpSpPr>
        <p:grpSpPr>
          <a:xfrm>
            <a:off x="238126" y="188914"/>
            <a:ext cx="8655049" cy="6480176"/>
            <a:chOff x="238126" y="188914"/>
            <a:chExt cx="8655049" cy="6480176"/>
          </a:xfrm>
        </p:grpSpPr>
        <p:sp>
          <p:nvSpPr>
            <p:cNvPr id="8194" name="Line 5"/>
            <p:cNvSpPr>
              <a:spLocks noChangeShapeType="1"/>
            </p:cNvSpPr>
            <p:nvPr/>
          </p:nvSpPr>
          <p:spPr bwMode="auto">
            <a:xfrm flipV="1">
              <a:off x="250825" y="476251"/>
              <a:ext cx="8642350" cy="0"/>
            </a:xfrm>
            <a:prstGeom prst="line">
              <a:avLst/>
            </a:prstGeom>
            <a:noFill/>
            <a:ln w="25400">
              <a:solidFill>
                <a:schemeClr val="bg1"/>
              </a:solidFill>
              <a:round/>
              <a:headEnd/>
              <a:tailEnd/>
            </a:ln>
          </p:spPr>
          <p:txBody>
            <a:bodyPr lIns="91427" tIns="45713" rIns="91427" bIns="45713"/>
            <a:lstStyle/>
            <a:p>
              <a:endParaRPr lang="en-AU" dirty="0"/>
            </a:p>
          </p:txBody>
        </p:sp>
        <p:sp>
          <p:nvSpPr>
            <p:cNvPr id="8195" name="Line 6"/>
            <p:cNvSpPr>
              <a:spLocks noChangeShapeType="1"/>
            </p:cNvSpPr>
            <p:nvPr/>
          </p:nvSpPr>
          <p:spPr bwMode="auto">
            <a:xfrm flipH="1">
              <a:off x="8893175" y="476252"/>
              <a:ext cx="0" cy="6121400"/>
            </a:xfrm>
            <a:prstGeom prst="line">
              <a:avLst/>
            </a:prstGeom>
            <a:noFill/>
            <a:ln w="25400">
              <a:solidFill>
                <a:schemeClr val="bg1"/>
              </a:solidFill>
              <a:round/>
              <a:headEnd/>
              <a:tailEnd/>
            </a:ln>
          </p:spPr>
          <p:txBody>
            <a:bodyPr lIns="91427" tIns="45713" rIns="91427" bIns="45713"/>
            <a:lstStyle/>
            <a:p>
              <a:endParaRPr lang="en-AU" dirty="0"/>
            </a:p>
          </p:txBody>
        </p:sp>
        <p:sp>
          <p:nvSpPr>
            <p:cNvPr id="8196" name="Line 7"/>
            <p:cNvSpPr>
              <a:spLocks noChangeShapeType="1"/>
            </p:cNvSpPr>
            <p:nvPr/>
          </p:nvSpPr>
          <p:spPr bwMode="auto">
            <a:xfrm>
              <a:off x="250825" y="476251"/>
              <a:ext cx="0" cy="6192839"/>
            </a:xfrm>
            <a:prstGeom prst="line">
              <a:avLst/>
            </a:prstGeom>
            <a:noFill/>
            <a:ln w="25400">
              <a:solidFill>
                <a:schemeClr val="bg1"/>
              </a:solidFill>
              <a:round/>
              <a:headEnd/>
              <a:tailEnd/>
            </a:ln>
          </p:spPr>
          <p:txBody>
            <a:bodyPr lIns="91427" tIns="45713" rIns="91427" bIns="45713"/>
            <a:lstStyle/>
            <a:p>
              <a:endParaRPr lang="en-AU" dirty="0"/>
            </a:p>
          </p:txBody>
        </p:sp>
        <p:sp>
          <p:nvSpPr>
            <p:cNvPr id="8197" name="Line 8"/>
            <p:cNvSpPr>
              <a:spLocks noChangeShapeType="1"/>
            </p:cNvSpPr>
            <p:nvPr/>
          </p:nvSpPr>
          <p:spPr bwMode="auto">
            <a:xfrm>
              <a:off x="250825" y="5445125"/>
              <a:ext cx="8642350" cy="0"/>
            </a:xfrm>
            <a:prstGeom prst="line">
              <a:avLst/>
            </a:prstGeom>
            <a:noFill/>
            <a:ln w="25400">
              <a:solidFill>
                <a:schemeClr val="bg1"/>
              </a:solidFill>
              <a:round/>
              <a:headEnd/>
              <a:tailEnd/>
            </a:ln>
          </p:spPr>
          <p:txBody>
            <a:bodyPr lIns="91427" tIns="45713" rIns="91427" bIns="45713"/>
            <a:lstStyle/>
            <a:p>
              <a:endParaRPr lang="en-AU" dirty="0"/>
            </a:p>
          </p:txBody>
        </p:sp>
        <p:sp>
          <p:nvSpPr>
            <p:cNvPr id="8198" name="Oval 9"/>
            <p:cNvSpPr>
              <a:spLocks noChangeArrowheads="1"/>
            </p:cNvSpPr>
            <p:nvPr/>
          </p:nvSpPr>
          <p:spPr bwMode="auto">
            <a:xfrm>
              <a:off x="3708400" y="4508501"/>
              <a:ext cx="1728788" cy="1800226"/>
            </a:xfrm>
            <a:prstGeom prst="ellipse">
              <a:avLst/>
            </a:prstGeom>
            <a:solidFill>
              <a:srgbClr val="A0D573">
                <a:alpha val="0"/>
              </a:srgbClr>
            </a:solidFill>
            <a:ln w="25400">
              <a:solidFill>
                <a:schemeClr val="bg1"/>
              </a:solidFill>
              <a:round/>
              <a:headEnd/>
              <a:tailEnd/>
            </a:ln>
          </p:spPr>
          <p:txBody>
            <a:bodyPr wrap="none" lIns="91427" tIns="45713" rIns="91427" bIns="45713" anchor="ctr"/>
            <a:lstStyle/>
            <a:p>
              <a:endParaRPr lang="en-AU" dirty="0"/>
            </a:p>
          </p:txBody>
        </p:sp>
        <p:sp>
          <p:nvSpPr>
            <p:cNvPr id="8199" name="Line 10"/>
            <p:cNvSpPr>
              <a:spLocks noChangeShapeType="1"/>
            </p:cNvSpPr>
            <p:nvPr/>
          </p:nvSpPr>
          <p:spPr bwMode="auto">
            <a:xfrm>
              <a:off x="3708400" y="5445125"/>
              <a:ext cx="1727200" cy="0"/>
            </a:xfrm>
            <a:prstGeom prst="line">
              <a:avLst/>
            </a:prstGeom>
            <a:noFill/>
            <a:ln w="25400">
              <a:solidFill>
                <a:schemeClr val="bg1"/>
              </a:solidFill>
              <a:round/>
              <a:headEnd/>
              <a:tailEnd/>
            </a:ln>
          </p:spPr>
          <p:txBody>
            <a:bodyPr lIns="91427" tIns="45713" rIns="91427" bIns="45713"/>
            <a:lstStyle/>
            <a:p>
              <a:endParaRPr lang="en-AU" dirty="0"/>
            </a:p>
          </p:txBody>
        </p:sp>
        <p:sp>
          <p:nvSpPr>
            <p:cNvPr id="8200" name="Line 11"/>
            <p:cNvSpPr>
              <a:spLocks noChangeShapeType="1"/>
            </p:cNvSpPr>
            <p:nvPr/>
          </p:nvSpPr>
          <p:spPr bwMode="auto">
            <a:xfrm flipV="1">
              <a:off x="3851275" y="188915"/>
              <a:ext cx="0" cy="287338"/>
            </a:xfrm>
            <a:prstGeom prst="line">
              <a:avLst/>
            </a:prstGeom>
            <a:noFill/>
            <a:ln w="88900">
              <a:noFill/>
              <a:round/>
              <a:headEnd/>
              <a:tailEnd/>
            </a:ln>
          </p:spPr>
          <p:txBody>
            <a:bodyPr lIns="91427" tIns="45713" rIns="91427" bIns="45713"/>
            <a:lstStyle/>
            <a:p>
              <a:endParaRPr lang="en-AU" dirty="0"/>
            </a:p>
          </p:txBody>
        </p:sp>
        <p:sp>
          <p:nvSpPr>
            <p:cNvPr id="8201" name="Line 12"/>
            <p:cNvSpPr>
              <a:spLocks noChangeShapeType="1"/>
            </p:cNvSpPr>
            <p:nvPr/>
          </p:nvSpPr>
          <p:spPr bwMode="auto">
            <a:xfrm flipV="1">
              <a:off x="5292725" y="188915"/>
              <a:ext cx="0" cy="287338"/>
            </a:xfrm>
            <a:prstGeom prst="line">
              <a:avLst/>
            </a:prstGeom>
            <a:noFill/>
            <a:ln w="88900">
              <a:noFill/>
              <a:round/>
              <a:headEnd/>
              <a:tailEnd/>
            </a:ln>
          </p:spPr>
          <p:txBody>
            <a:bodyPr lIns="91427" tIns="45713" rIns="91427" bIns="45713"/>
            <a:lstStyle/>
            <a:p>
              <a:endParaRPr lang="en-AU" dirty="0"/>
            </a:p>
          </p:txBody>
        </p:sp>
        <p:sp>
          <p:nvSpPr>
            <p:cNvPr id="8202" name="Line 13"/>
            <p:cNvSpPr>
              <a:spLocks noChangeShapeType="1"/>
            </p:cNvSpPr>
            <p:nvPr/>
          </p:nvSpPr>
          <p:spPr bwMode="auto">
            <a:xfrm>
              <a:off x="3851276" y="188914"/>
              <a:ext cx="1441450" cy="0"/>
            </a:xfrm>
            <a:prstGeom prst="line">
              <a:avLst/>
            </a:prstGeom>
            <a:noFill/>
            <a:ln w="88900">
              <a:noFill/>
              <a:round/>
              <a:headEnd/>
              <a:tailEnd/>
            </a:ln>
          </p:spPr>
          <p:txBody>
            <a:bodyPr lIns="91427" tIns="45713" rIns="91427" bIns="45713"/>
            <a:lstStyle/>
            <a:p>
              <a:endParaRPr lang="en-AU" dirty="0"/>
            </a:p>
          </p:txBody>
        </p:sp>
        <p:sp>
          <p:nvSpPr>
            <p:cNvPr id="8203" name="Rectangle 14" descr="Outlined diamond"/>
            <p:cNvSpPr>
              <a:spLocks noChangeArrowheads="1"/>
            </p:cNvSpPr>
            <p:nvPr/>
          </p:nvSpPr>
          <p:spPr bwMode="auto">
            <a:xfrm>
              <a:off x="3851276" y="188914"/>
              <a:ext cx="1441450" cy="287339"/>
            </a:xfrm>
            <a:prstGeom prst="rect">
              <a:avLst/>
            </a:prstGeom>
            <a:pattFill prst="openDmnd">
              <a:fgClr>
                <a:schemeClr val="tx1"/>
              </a:fgClr>
              <a:bgClr>
                <a:schemeClr val="bg1"/>
              </a:bgClr>
            </a:pattFill>
            <a:ln w="9525">
              <a:noFill/>
              <a:miter lim="800000"/>
              <a:headEnd/>
              <a:tailEnd/>
            </a:ln>
          </p:spPr>
          <p:txBody>
            <a:bodyPr wrap="none" lIns="91427" tIns="45713" rIns="91427" bIns="45713" anchor="ctr"/>
            <a:lstStyle/>
            <a:p>
              <a:endParaRPr lang="en-AU" dirty="0"/>
            </a:p>
          </p:txBody>
        </p:sp>
        <p:sp>
          <p:nvSpPr>
            <p:cNvPr id="8204" name="Line 15"/>
            <p:cNvSpPr>
              <a:spLocks noChangeShapeType="1"/>
            </p:cNvSpPr>
            <p:nvPr/>
          </p:nvSpPr>
          <p:spPr bwMode="auto">
            <a:xfrm>
              <a:off x="3132138" y="476252"/>
              <a:ext cx="0" cy="649288"/>
            </a:xfrm>
            <a:prstGeom prst="line">
              <a:avLst/>
            </a:prstGeom>
            <a:noFill/>
            <a:ln w="25400">
              <a:solidFill>
                <a:schemeClr val="bg1"/>
              </a:solidFill>
              <a:round/>
              <a:headEnd/>
              <a:tailEnd/>
            </a:ln>
          </p:spPr>
          <p:txBody>
            <a:bodyPr lIns="91427" tIns="45713" rIns="91427" bIns="45713"/>
            <a:lstStyle/>
            <a:p>
              <a:endParaRPr lang="en-AU" dirty="0"/>
            </a:p>
          </p:txBody>
        </p:sp>
        <p:sp>
          <p:nvSpPr>
            <p:cNvPr id="8205" name="Line 16"/>
            <p:cNvSpPr>
              <a:spLocks noChangeShapeType="1"/>
            </p:cNvSpPr>
            <p:nvPr/>
          </p:nvSpPr>
          <p:spPr bwMode="auto">
            <a:xfrm>
              <a:off x="6011863" y="476252"/>
              <a:ext cx="0" cy="649288"/>
            </a:xfrm>
            <a:prstGeom prst="line">
              <a:avLst/>
            </a:prstGeom>
            <a:noFill/>
            <a:ln w="25400">
              <a:solidFill>
                <a:schemeClr val="bg1"/>
              </a:solidFill>
              <a:round/>
              <a:headEnd/>
              <a:tailEnd/>
            </a:ln>
          </p:spPr>
          <p:txBody>
            <a:bodyPr lIns="91427" tIns="45713" rIns="91427" bIns="45713"/>
            <a:lstStyle/>
            <a:p>
              <a:endParaRPr lang="en-AU" dirty="0"/>
            </a:p>
          </p:txBody>
        </p:sp>
        <p:sp>
          <p:nvSpPr>
            <p:cNvPr id="8206" name="Line 17"/>
            <p:cNvSpPr>
              <a:spLocks noChangeShapeType="1"/>
            </p:cNvSpPr>
            <p:nvPr/>
          </p:nvSpPr>
          <p:spPr bwMode="auto">
            <a:xfrm>
              <a:off x="3132143" y="1125539"/>
              <a:ext cx="2879725" cy="0"/>
            </a:xfrm>
            <a:prstGeom prst="line">
              <a:avLst/>
            </a:prstGeom>
            <a:noFill/>
            <a:ln w="25400">
              <a:solidFill>
                <a:schemeClr val="bg1"/>
              </a:solidFill>
              <a:round/>
              <a:headEnd/>
              <a:tailEnd/>
            </a:ln>
          </p:spPr>
          <p:txBody>
            <a:bodyPr lIns="91427" tIns="45713" rIns="91427" bIns="45713"/>
            <a:lstStyle/>
            <a:p>
              <a:endParaRPr lang="en-AU" dirty="0"/>
            </a:p>
          </p:txBody>
        </p:sp>
        <p:sp>
          <p:nvSpPr>
            <p:cNvPr id="8207" name="Line 18"/>
            <p:cNvSpPr>
              <a:spLocks noChangeShapeType="1"/>
            </p:cNvSpPr>
            <p:nvPr/>
          </p:nvSpPr>
          <p:spPr bwMode="auto">
            <a:xfrm>
              <a:off x="1692275" y="476252"/>
              <a:ext cx="0" cy="1800226"/>
            </a:xfrm>
            <a:prstGeom prst="line">
              <a:avLst/>
            </a:prstGeom>
            <a:noFill/>
            <a:ln w="25400">
              <a:solidFill>
                <a:schemeClr val="bg1"/>
              </a:solidFill>
              <a:round/>
              <a:headEnd/>
              <a:tailEnd/>
            </a:ln>
          </p:spPr>
          <p:txBody>
            <a:bodyPr lIns="91427" tIns="45713" rIns="91427" bIns="45713"/>
            <a:lstStyle/>
            <a:p>
              <a:endParaRPr lang="en-AU" dirty="0"/>
            </a:p>
          </p:txBody>
        </p:sp>
        <p:sp>
          <p:nvSpPr>
            <p:cNvPr id="8208" name="Line 19"/>
            <p:cNvSpPr>
              <a:spLocks noChangeShapeType="1"/>
            </p:cNvSpPr>
            <p:nvPr/>
          </p:nvSpPr>
          <p:spPr bwMode="auto">
            <a:xfrm flipH="1">
              <a:off x="7451725" y="476252"/>
              <a:ext cx="0" cy="1800226"/>
            </a:xfrm>
            <a:prstGeom prst="line">
              <a:avLst/>
            </a:prstGeom>
            <a:noFill/>
            <a:ln w="25400">
              <a:solidFill>
                <a:schemeClr val="bg1"/>
              </a:solidFill>
              <a:round/>
              <a:headEnd/>
              <a:tailEnd/>
            </a:ln>
          </p:spPr>
          <p:txBody>
            <a:bodyPr lIns="91427" tIns="45713" rIns="91427" bIns="45713"/>
            <a:lstStyle/>
            <a:p>
              <a:endParaRPr lang="en-AU" dirty="0"/>
            </a:p>
          </p:txBody>
        </p:sp>
        <p:sp>
          <p:nvSpPr>
            <p:cNvPr id="8209" name="Line 20"/>
            <p:cNvSpPr>
              <a:spLocks noChangeShapeType="1"/>
            </p:cNvSpPr>
            <p:nvPr/>
          </p:nvSpPr>
          <p:spPr bwMode="auto">
            <a:xfrm>
              <a:off x="1692276" y="2276476"/>
              <a:ext cx="5759450" cy="0"/>
            </a:xfrm>
            <a:prstGeom prst="line">
              <a:avLst/>
            </a:prstGeom>
            <a:noFill/>
            <a:ln w="25400">
              <a:solidFill>
                <a:schemeClr val="bg1"/>
              </a:solidFill>
              <a:round/>
              <a:headEnd/>
              <a:tailEnd/>
            </a:ln>
          </p:spPr>
          <p:txBody>
            <a:bodyPr lIns="91427" tIns="45713" rIns="91427" bIns="45713"/>
            <a:lstStyle/>
            <a:p>
              <a:endParaRPr lang="en-AU" dirty="0"/>
            </a:p>
          </p:txBody>
        </p:sp>
        <p:sp>
          <p:nvSpPr>
            <p:cNvPr id="8211" name="AutoShape 25"/>
            <p:cNvSpPr>
              <a:spLocks/>
            </p:cNvSpPr>
            <p:nvPr/>
          </p:nvSpPr>
          <p:spPr bwMode="auto">
            <a:xfrm rot="3058177">
              <a:off x="396876" y="447680"/>
              <a:ext cx="161926" cy="479425"/>
            </a:xfrm>
            <a:prstGeom prst="rightBracket">
              <a:avLst>
                <a:gd name="adj" fmla="val 148039"/>
              </a:avLst>
            </a:prstGeom>
            <a:noFill/>
            <a:ln w="25400">
              <a:solidFill>
                <a:schemeClr val="bg1"/>
              </a:solidFill>
              <a:round/>
              <a:headEnd/>
              <a:tailEnd/>
            </a:ln>
          </p:spPr>
          <p:txBody>
            <a:bodyPr wrap="none" lIns="91427" tIns="45713" rIns="91427" bIns="45713" anchor="ctr"/>
            <a:lstStyle/>
            <a:p>
              <a:endParaRPr lang="en-AU" dirty="0"/>
            </a:p>
          </p:txBody>
        </p:sp>
        <p:sp>
          <p:nvSpPr>
            <p:cNvPr id="8212" name="AutoShape 26"/>
            <p:cNvSpPr>
              <a:spLocks/>
            </p:cNvSpPr>
            <p:nvPr/>
          </p:nvSpPr>
          <p:spPr bwMode="auto">
            <a:xfrm rot="7991570">
              <a:off x="8555039" y="457204"/>
              <a:ext cx="161926" cy="504825"/>
            </a:xfrm>
            <a:prstGeom prst="rightBracket">
              <a:avLst>
                <a:gd name="adj" fmla="val 155882"/>
              </a:avLst>
            </a:prstGeom>
            <a:noFill/>
            <a:ln w="25400">
              <a:solidFill>
                <a:schemeClr val="bg1"/>
              </a:solidFill>
              <a:round/>
              <a:headEnd/>
              <a:tailEnd/>
            </a:ln>
          </p:spPr>
          <p:txBody>
            <a:bodyPr wrap="none" lIns="91427" tIns="45713" rIns="91427" bIns="45713" anchor="ctr"/>
            <a:lstStyle/>
            <a:p>
              <a:endParaRPr lang="en-AU" dirty="0"/>
            </a:p>
          </p:txBody>
        </p:sp>
        <p:sp>
          <p:nvSpPr>
            <p:cNvPr id="2" name="TextBox 1"/>
            <p:cNvSpPr txBox="1"/>
            <p:nvPr/>
          </p:nvSpPr>
          <p:spPr>
            <a:xfrm>
              <a:off x="1572381" y="3398762"/>
              <a:ext cx="184666" cy="369332"/>
            </a:xfrm>
            <a:prstGeom prst="rect">
              <a:avLst/>
            </a:prstGeom>
            <a:noFill/>
          </p:spPr>
          <p:txBody>
            <a:bodyPr wrap="none" rtlCol="0">
              <a:spAutoFit/>
            </a:bodyPr>
            <a:lstStyle/>
            <a:p>
              <a:endParaRPr lang="en-US" dirty="0"/>
            </a:p>
          </p:txBody>
        </p:sp>
      </p:grpSp>
      <p:sp>
        <p:nvSpPr>
          <p:cNvPr id="5" name="TextBox 4"/>
          <p:cNvSpPr txBox="1"/>
          <p:nvPr/>
        </p:nvSpPr>
        <p:spPr>
          <a:xfrm>
            <a:off x="2660952" y="3471333"/>
            <a:ext cx="184666" cy="369332"/>
          </a:xfrm>
          <a:prstGeom prst="rect">
            <a:avLst/>
          </a:prstGeom>
          <a:noFill/>
        </p:spPr>
        <p:txBody>
          <a:bodyPr wrap="none" rtlCol="0">
            <a:spAutoFit/>
          </a:bodyPr>
          <a:lstStyle/>
          <a:p>
            <a:endParaRPr lang="en-US" dirty="0"/>
          </a:p>
        </p:txBody>
      </p:sp>
      <p:sp>
        <p:nvSpPr>
          <p:cNvPr id="38" name="Oval 94"/>
          <p:cNvSpPr>
            <a:spLocks noChangeArrowheads="1"/>
          </p:cNvSpPr>
          <p:nvPr/>
        </p:nvSpPr>
        <p:spPr bwMode="auto">
          <a:xfrm>
            <a:off x="2805925" y="3784023"/>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39" name="Oval 94"/>
          <p:cNvSpPr>
            <a:spLocks noChangeArrowheads="1"/>
          </p:cNvSpPr>
          <p:nvPr/>
        </p:nvSpPr>
        <p:spPr bwMode="auto">
          <a:xfrm>
            <a:off x="5544468" y="476048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0" name="Oval 94"/>
          <p:cNvSpPr>
            <a:spLocks noChangeArrowheads="1"/>
          </p:cNvSpPr>
          <p:nvPr/>
        </p:nvSpPr>
        <p:spPr bwMode="auto">
          <a:xfrm>
            <a:off x="5782034" y="476048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1" name="Oval 94"/>
          <p:cNvSpPr>
            <a:spLocks noChangeArrowheads="1"/>
          </p:cNvSpPr>
          <p:nvPr/>
        </p:nvSpPr>
        <p:spPr bwMode="auto">
          <a:xfrm>
            <a:off x="5985799" y="4760482"/>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2" name="Oval 94"/>
          <p:cNvSpPr>
            <a:spLocks noChangeArrowheads="1"/>
          </p:cNvSpPr>
          <p:nvPr/>
        </p:nvSpPr>
        <p:spPr bwMode="auto">
          <a:xfrm>
            <a:off x="6238152" y="4740858"/>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3" name="Oval 94"/>
          <p:cNvSpPr>
            <a:spLocks noChangeArrowheads="1"/>
          </p:cNvSpPr>
          <p:nvPr/>
        </p:nvSpPr>
        <p:spPr bwMode="auto">
          <a:xfrm>
            <a:off x="6479002" y="4760482"/>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4" name="Oval 94"/>
          <p:cNvSpPr>
            <a:spLocks noChangeArrowheads="1"/>
          </p:cNvSpPr>
          <p:nvPr/>
        </p:nvSpPr>
        <p:spPr bwMode="auto">
          <a:xfrm>
            <a:off x="6728902" y="4776882"/>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5" name="Oval 94"/>
          <p:cNvSpPr>
            <a:spLocks noChangeArrowheads="1"/>
          </p:cNvSpPr>
          <p:nvPr/>
        </p:nvSpPr>
        <p:spPr bwMode="auto">
          <a:xfrm>
            <a:off x="6976685" y="4794882"/>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6" name="Oval 94"/>
          <p:cNvSpPr>
            <a:spLocks noChangeArrowheads="1"/>
          </p:cNvSpPr>
          <p:nvPr/>
        </p:nvSpPr>
        <p:spPr bwMode="auto">
          <a:xfrm>
            <a:off x="7120685" y="4812858"/>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7" name="Oval 94"/>
          <p:cNvSpPr>
            <a:spLocks noChangeArrowheads="1"/>
          </p:cNvSpPr>
          <p:nvPr/>
        </p:nvSpPr>
        <p:spPr bwMode="auto">
          <a:xfrm>
            <a:off x="5345933" y="497428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8" name="Oval 94"/>
          <p:cNvSpPr>
            <a:spLocks noChangeArrowheads="1"/>
          </p:cNvSpPr>
          <p:nvPr/>
        </p:nvSpPr>
        <p:spPr bwMode="auto">
          <a:xfrm>
            <a:off x="5544467" y="495993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9" name="Oval 94"/>
          <p:cNvSpPr>
            <a:spLocks noChangeArrowheads="1"/>
          </p:cNvSpPr>
          <p:nvPr/>
        </p:nvSpPr>
        <p:spPr bwMode="auto">
          <a:xfrm>
            <a:off x="5782033" y="498965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0" name="Oval 94"/>
          <p:cNvSpPr>
            <a:spLocks noChangeArrowheads="1"/>
          </p:cNvSpPr>
          <p:nvPr/>
        </p:nvSpPr>
        <p:spPr bwMode="auto">
          <a:xfrm>
            <a:off x="6035181" y="500010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1" name="Oval 94"/>
          <p:cNvSpPr>
            <a:spLocks noChangeArrowheads="1"/>
          </p:cNvSpPr>
          <p:nvPr/>
        </p:nvSpPr>
        <p:spPr bwMode="auto">
          <a:xfrm>
            <a:off x="6289667" y="502888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2" name="Oval 94"/>
          <p:cNvSpPr>
            <a:spLocks noChangeArrowheads="1"/>
          </p:cNvSpPr>
          <p:nvPr/>
        </p:nvSpPr>
        <p:spPr bwMode="auto">
          <a:xfrm>
            <a:off x="6545950" y="504628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3" name="Oval 94"/>
          <p:cNvSpPr>
            <a:spLocks noChangeArrowheads="1"/>
          </p:cNvSpPr>
          <p:nvPr/>
        </p:nvSpPr>
        <p:spPr bwMode="auto">
          <a:xfrm>
            <a:off x="6800902" y="507259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4" name="Oval 94"/>
          <p:cNvSpPr>
            <a:spLocks noChangeArrowheads="1"/>
          </p:cNvSpPr>
          <p:nvPr/>
        </p:nvSpPr>
        <p:spPr bwMode="auto">
          <a:xfrm>
            <a:off x="6984799" y="507583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5" name="Oval 94"/>
          <p:cNvSpPr>
            <a:spLocks noChangeArrowheads="1"/>
          </p:cNvSpPr>
          <p:nvPr/>
        </p:nvSpPr>
        <p:spPr bwMode="auto">
          <a:xfrm>
            <a:off x="7267647" y="5098978"/>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6" name="Oval 94"/>
          <p:cNvSpPr>
            <a:spLocks noChangeArrowheads="1"/>
          </p:cNvSpPr>
          <p:nvPr/>
        </p:nvSpPr>
        <p:spPr bwMode="auto">
          <a:xfrm>
            <a:off x="7494661" y="5098978"/>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pic>
        <p:nvPicPr>
          <p:cNvPr id="57" name="Picture 56"/>
          <p:cNvPicPr>
            <a:picLocks noChangeAspect="1"/>
          </p:cNvPicPr>
          <p:nvPr/>
        </p:nvPicPr>
        <p:blipFill>
          <a:blip r:embed="rId2"/>
          <a:stretch>
            <a:fillRect/>
          </a:stretch>
        </p:blipFill>
        <p:spPr>
          <a:xfrm>
            <a:off x="2915690" y="4904482"/>
            <a:ext cx="146323" cy="126000"/>
          </a:xfrm>
          <a:prstGeom prst="rect">
            <a:avLst/>
          </a:prstGeom>
        </p:spPr>
      </p:pic>
      <p:sp>
        <p:nvSpPr>
          <p:cNvPr id="58" name="Rectangle 14" descr="Outlined diamond"/>
          <p:cNvSpPr>
            <a:spLocks noChangeArrowheads="1"/>
          </p:cNvSpPr>
          <p:nvPr/>
        </p:nvSpPr>
        <p:spPr bwMode="auto">
          <a:xfrm>
            <a:off x="1757047" y="2530819"/>
            <a:ext cx="288000" cy="180000"/>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sp>
        <p:nvSpPr>
          <p:cNvPr id="59" name="Oval 94"/>
          <p:cNvSpPr>
            <a:spLocks noChangeArrowheads="1"/>
          </p:cNvSpPr>
          <p:nvPr/>
        </p:nvSpPr>
        <p:spPr bwMode="auto">
          <a:xfrm>
            <a:off x="3361621" y="5109656"/>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60" name="Oval 94"/>
          <p:cNvSpPr>
            <a:spLocks noChangeArrowheads="1"/>
          </p:cNvSpPr>
          <p:nvPr/>
        </p:nvSpPr>
        <p:spPr bwMode="auto">
          <a:xfrm>
            <a:off x="3361621" y="4848282"/>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61" name="Oval 94"/>
          <p:cNvSpPr>
            <a:spLocks noChangeArrowheads="1"/>
          </p:cNvSpPr>
          <p:nvPr/>
        </p:nvSpPr>
        <p:spPr bwMode="auto">
          <a:xfrm>
            <a:off x="7338244" y="4812858"/>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cxnSp>
        <p:nvCxnSpPr>
          <p:cNvPr id="62" name="Straight Arrow Connector 61"/>
          <p:cNvCxnSpPr/>
          <p:nvPr/>
        </p:nvCxnSpPr>
        <p:spPr>
          <a:xfrm rot="10800000" flipV="1">
            <a:off x="4996348" y="5342938"/>
            <a:ext cx="349585" cy="425082"/>
          </a:xfrm>
          <a:prstGeom prst="straightConnector1">
            <a:avLst/>
          </a:prstGeom>
          <a:ln w="12700">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rot="10800000">
            <a:off x="5590068" y="5342937"/>
            <a:ext cx="843599" cy="570024"/>
          </a:xfrm>
          <a:prstGeom prst="line">
            <a:avLst/>
          </a:prstGeom>
          <a:ln w="12700">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cxnSp>
      <p:sp>
        <p:nvSpPr>
          <p:cNvPr id="64" name="Sort 63"/>
          <p:cNvSpPr/>
          <p:nvPr/>
        </p:nvSpPr>
        <p:spPr>
          <a:xfrm rot="5400000">
            <a:off x="2220195" y="4950259"/>
            <a:ext cx="604814" cy="109979"/>
          </a:xfrm>
          <a:prstGeom prst="flowChartSor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Isosceles Triangle 64"/>
          <p:cNvSpPr/>
          <p:nvPr/>
        </p:nvSpPr>
        <p:spPr>
          <a:xfrm>
            <a:off x="2990013" y="5162957"/>
            <a:ext cx="144000" cy="144000"/>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Isosceles Triangle 65"/>
          <p:cNvSpPr/>
          <p:nvPr/>
        </p:nvSpPr>
        <p:spPr>
          <a:xfrm>
            <a:off x="2994587" y="5560790"/>
            <a:ext cx="144000" cy="144000"/>
          </a:xfrm>
          <a:prstGeom prs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Oval 94"/>
          <p:cNvSpPr>
            <a:spLocks noChangeArrowheads="1"/>
          </p:cNvSpPr>
          <p:nvPr/>
        </p:nvSpPr>
        <p:spPr bwMode="auto">
          <a:xfrm>
            <a:off x="1354232" y="4729729"/>
            <a:ext cx="198000" cy="198000"/>
          </a:xfrm>
          <a:prstGeom prst="ellipse">
            <a:avLst/>
          </a:prstGeom>
          <a:solidFill>
            <a:schemeClr val="tx1"/>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C</a:t>
            </a:r>
            <a:endParaRPr lang="nl-NL" sz="900" b="1" dirty="0">
              <a:solidFill>
                <a:srgbClr val="FFFFFF"/>
              </a:solidFill>
              <a:latin typeface="Baskerville"/>
              <a:cs typeface="Baskerville"/>
            </a:endParaRPr>
          </a:p>
        </p:txBody>
      </p:sp>
      <p:sp>
        <p:nvSpPr>
          <p:cNvPr id="68" name="Freeform 67"/>
          <p:cNvSpPr/>
          <p:nvPr/>
        </p:nvSpPr>
        <p:spPr>
          <a:xfrm>
            <a:off x="6479002" y="5242978"/>
            <a:ext cx="562571" cy="835074"/>
          </a:xfrm>
          <a:custGeom>
            <a:avLst/>
            <a:gdLst>
              <a:gd name="connsiteX0" fmla="*/ 47478 w 328390"/>
              <a:gd name="connsiteY0" fmla="*/ 676601 h 676601"/>
              <a:gd name="connsiteX1" fmla="*/ 320477 w 328390"/>
              <a:gd name="connsiteY1" fmla="*/ 557899 h 676601"/>
              <a:gd name="connsiteX2" fmla="*/ 0 w 328390"/>
              <a:gd name="connsiteY2" fmla="*/ 0 h 676601"/>
              <a:gd name="connsiteX3" fmla="*/ 0 w 328390"/>
              <a:gd name="connsiteY3" fmla="*/ 0 h 676601"/>
            </a:gdLst>
            <a:ahLst/>
            <a:cxnLst>
              <a:cxn ang="0">
                <a:pos x="connsiteX0" y="connsiteY0"/>
              </a:cxn>
              <a:cxn ang="0">
                <a:pos x="connsiteX1" y="connsiteY1"/>
              </a:cxn>
              <a:cxn ang="0">
                <a:pos x="connsiteX2" y="connsiteY2"/>
              </a:cxn>
              <a:cxn ang="0">
                <a:pos x="connsiteX3" y="connsiteY3"/>
              </a:cxn>
            </a:cxnLst>
            <a:rect l="l" t="t" r="r" b="b"/>
            <a:pathLst>
              <a:path w="328390" h="676601">
                <a:moveTo>
                  <a:pt x="47478" y="676601"/>
                </a:moveTo>
                <a:cubicBezTo>
                  <a:pt x="187934" y="673633"/>
                  <a:pt x="328390" y="670666"/>
                  <a:pt x="320477" y="557899"/>
                </a:cubicBezTo>
                <a:cubicBezTo>
                  <a:pt x="312564" y="445132"/>
                  <a:pt x="0" y="0"/>
                  <a:pt x="0" y="0"/>
                </a:cubicBezTo>
                <a:lnTo>
                  <a:pt x="0" y="0"/>
                </a:lnTo>
              </a:path>
            </a:pathLst>
          </a:custGeom>
          <a:ln>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9" name="Freeform 68"/>
          <p:cNvSpPr/>
          <p:nvPr/>
        </p:nvSpPr>
        <p:spPr>
          <a:xfrm>
            <a:off x="4846612" y="5912961"/>
            <a:ext cx="1486912" cy="242391"/>
          </a:xfrm>
          <a:custGeom>
            <a:avLst/>
            <a:gdLst>
              <a:gd name="connsiteX0" fmla="*/ 0 w 4048251"/>
              <a:gd name="connsiteY0" fmla="*/ 83161 h 514090"/>
              <a:gd name="connsiteX1" fmla="*/ 1927739 w 4048251"/>
              <a:gd name="connsiteY1" fmla="*/ 71821 h 514090"/>
              <a:gd name="connsiteX2" fmla="*/ 4048251 w 4048251"/>
              <a:gd name="connsiteY2" fmla="*/ 514090 h 514090"/>
              <a:gd name="connsiteX3" fmla="*/ 4048251 w 4048251"/>
              <a:gd name="connsiteY3" fmla="*/ 514090 h 514090"/>
            </a:gdLst>
            <a:ahLst/>
            <a:cxnLst>
              <a:cxn ang="0">
                <a:pos x="connsiteX0" y="connsiteY0"/>
              </a:cxn>
              <a:cxn ang="0">
                <a:pos x="connsiteX1" y="connsiteY1"/>
              </a:cxn>
              <a:cxn ang="0">
                <a:pos x="connsiteX2" y="connsiteY2"/>
              </a:cxn>
              <a:cxn ang="0">
                <a:pos x="connsiteX3" y="connsiteY3"/>
              </a:cxn>
            </a:cxnLst>
            <a:rect l="l" t="t" r="r" b="b"/>
            <a:pathLst>
              <a:path w="4048251" h="514090">
                <a:moveTo>
                  <a:pt x="0" y="83161"/>
                </a:moveTo>
                <a:cubicBezTo>
                  <a:pt x="626515" y="41580"/>
                  <a:pt x="1253031" y="0"/>
                  <a:pt x="1927739" y="71821"/>
                </a:cubicBezTo>
                <a:cubicBezTo>
                  <a:pt x="2602447" y="143642"/>
                  <a:pt x="4048251" y="514090"/>
                  <a:pt x="4048251" y="514090"/>
                </a:cubicBezTo>
                <a:lnTo>
                  <a:pt x="4048251" y="514090"/>
                </a:ln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70" name="Rectangle 69"/>
          <p:cNvSpPr/>
          <p:nvPr/>
        </p:nvSpPr>
        <p:spPr>
          <a:xfrm>
            <a:off x="2475324" y="2620819"/>
            <a:ext cx="2662404" cy="1743296"/>
          </a:xfrm>
          <a:prstGeom prst="rect">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58849174"/>
              </p:ext>
            </p:extLst>
          </p:nvPr>
        </p:nvGraphicFramePr>
        <p:xfrm>
          <a:off x="357710" y="97079"/>
          <a:ext cx="8598314" cy="7275105"/>
        </p:xfrm>
        <a:graphic>
          <a:graphicData uri="http://schemas.openxmlformats.org/drawingml/2006/table">
            <a:tbl>
              <a:tblPr firstRow="1" bandRow="1">
                <a:tableStyleId>{5C22544A-7EE6-4342-B048-85BDC9FD1C3A}</a:tableStyleId>
              </a:tblPr>
              <a:tblGrid>
                <a:gridCol w="4299157"/>
                <a:gridCol w="4299157"/>
              </a:tblGrid>
              <a:tr h="311028">
                <a:tc gridSpan="2">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c hMerge="1">
                  <a:txBody>
                    <a:bodyPr/>
                    <a:lstStyle/>
                    <a:p>
                      <a:endParaRPr lang="en-US"/>
                    </a:p>
                  </a:txBody>
                  <a:tcPr/>
                </a:tc>
              </a:tr>
              <a:tr h="294374">
                <a:tc gridSpan="2">
                  <a:txBody>
                    <a:bodyPr/>
                    <a:lstStyle/>
                    <a:p>
                      <a:r>
                        <a:rPr lang="en-US" sz="1200" b="1" dirty="0" smtClean="0"/>
                        <a:t>Foundation – Skill Acquisition Practice</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2539263">
                <a:tc>
                  <a:txBody>
                    <a:bodyPr/>
                    <a:lstStyle/>
                    <a:p>
                      <a:r>
                        <a:rPr lang="en-US" sz="1200" dirty="0" smtClean="0"/>
                        <a:t>Organization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Explanation/Progression</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2140">
                <a:tc>
                  <a:txBody>
                    <a:bodyPr/>
                    <a:lstStyle/>
                    <a:p>
                      <a:r>
                        <a:rPr lang="en-US" sz="1200" dirty="0" smtClean="0"/>
                        <a:t>Assessment Guide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Comments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2140">
                <a:tc>
                  <a:txBody>
                    <a:bodyPr/>
                    <a:lstStyle/>
                    <a:p>
                      <a:r>
                        <a:rPr lang="en-US" sz="1200" b="1" dirty="0" smtClean="0">
                          <a:solidFill>
                            <a:schemeClr val="tx1"/>
                          </a:solidFill>
                        </a:rPr>
                        <a:t>Skill Acquisition </a:t>
                      </a:r>
                      <a:endParaRPr lang="en-US"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633310">
                <a:tc>
                  <a:txBody>
                    <a:bodyPr/>
                    <a:lstStyle/>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a:t>
                      </a:r>
                      <a:r>
                        <a:rPr lang="en-US" sz="1200" b="1" dirty="0" smtClean="0">
                          <a:solidFill>
                            <a:schemeClr val="tx1"/>
                          </a:solidFill>
                        </a:rPr>
                        <a:t>Skill Acquisition </a:t>
                      </a:r>
                      <a:r>
                        <a:rPr lang="en-US" sz="1200" kern="1200" baseline="0" dirty="0" smtClean="0">
                          <a:solidFill>
                            <a:schemeClr val="tx1"/>
                          </a:solidFill>
                          <a:effectLst/>
                          <a:latin typeface="+mn-lt"/>
                          <a:ea typeface="+mn-ea"/>
                          <a:cs typeface="+mn-cs"/>
                        </a:rPr>
                        <a:t> Practice: </a:t>
                      </a:r>
                    </a:p>
                    <a:p>
                      <a:r>
                        <a:rPr lang="en-US" sz="1200" kern="1200" dirty="0" smtClean="0">
                          <a:solidFill>
                            <a:schemeClr val="tx1"/>
                          </a:solidFill>
                          <a:effectLst/>
                          <a:latin typeface="+mn-lt"/>
                          <a:ea typeface="+mn-ea"/>
                          <a:cs typeface="+mn-cs"/>
                        </a:rPr>
                        <a:t>Allowed the Goalkeeper plenty of opportunities to develop </a:t>
                      </a:r>
                      <a:r>
                        <a:rPr lang="en-AU" sz="1200" kern="1200" dirty="0" smtClean="0">
                          <a:solidFill>
                            <a:schemeClr val="tx1"/>
                          </a:solidFill>
                          <a:effectLst/>
                          <a:latin typeface="+mn-lt"/>
                          <a:ea typeface="+mn-ea"/>
                          <a:cs typeface="+mn-cs"/>
                        </a:rPr>
                        <a:t>the technique identified in the GK Football Problem</a:t>
                      </a:r>
                    </a:p>
                    <a:p>
                      <a:r>
                        <a:rPr lang="en-US" sz="1200" kern="1200" dirty="0" smtClean="0">
                          <a:solidFill>
                            <a:schemeClr val="tx1"/>
                          </a:solidFill>
                          <a:effectLst/>
                          <a:latin typeface="+mn-lt"/>
                          <a:ea typeface="+mn-ea"/>
                          <a:cs typeface="+mn-cs"/>
                        </a:rPr>
                        <a:t>If players used allowed them to </a:t>
                      </a:r>
                      <a:r>
                        <a:rPr lang="en-US" sz="1200" kern="1200" dirty="0" smtClean="0">
                          <a:solidFill>
                            <a:schemeClr val="tx1"/>
                          </a:solidFill>
                          <a:effectLst/>
                          <a:latin typeface="+mn-lt"/>
                          <a:ea typeface="+mn-ea"/>
                          <a:cs typeface="+mn-cs"/>
                        </a:rPr>
                        <a:t>practice passing and first touch related to the session </a:t>
                      </a:r>
                      <a:r>
                        <a:rPr lang="en-US" sz="1200" kern="1200" dirty="0" smtClean="0">
                          <a:solidFill>
                            <a:schemeClr val="tx1"/>
                          </a:solidFill>
                          <a:effectLst/>
                          <a:latin typeface="+mn-lt"/>
                          <a:ea typeface="+mn-ea"/>
                          <a:cs typeface="+mn-cs"/>
                        </a:rPr>
                        <a:t>objective.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Place the players in their positions relative to the session objective</a:t>
                      </a:r>
                      <a:r>
                        <a:rPr lang="en-AU" sz="1200" dirty="0" smtClean="0">
                          <a:solidFill>
                            <a:schemeClr val="tx1"/>
                          </a:solidFill>
                          <a:effectLst/>
                        </a:rPr>
                        <a:t> </a:t>
                      </a:r>
                      <a:endParaRPr lang="en-US" sz="1200" dirty="0" smtClean="0">
                        <a:solidFill>
                          <a:schemeClr val="tx1"/>
                        </a:solidFill>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using just four (4)</a:t>
                      </a:r>
                      <a:r>
                        <a:rPr lang="en-US" sz="1200" kern="1200" baseline="0" dirty="0" smtClean="0">
                          <a:solidFill>
                            <a:schemeClr val="tx1"/>
                          </a:solidFill>
                          <a:effectLst/>
                          <a:latin typeface="+mn-lt"/>
                          <a:ea typeface="+mn-ea"/>
                          <a:cs typeface="+mn-cs"/>
                        </a:rPr>
                        <a:t> goalkeepers, each goalkeeper had equal time practicing the goalkeeper actions</a:t>
                      </a:r>
                      <a:endParaRPr lang="en-AU"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Fulfilled</a:t>
                      </a:r>
                      <a:r>
                        <a:rPr lang="en-US" sz="1200" kern="1200" baseline="0" dirty="0" smtClean="0">
                          <a:solidFill>
                            <a:schemeClr val="tx1"/>
                          </a:solidFill>
                          <a:effectLst/>
                          <a:latin typeface="+mn-lt"/>
                          <a:ea typeface="+mn-ea"/>
                          <a:cs typeface="+mn-cs"/>
                        </a:rPr>
                        <a:t> the principles of a Warm Up by:</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Providing a steady increase in the heart rate of the players</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Preparing the goalkeeper and  players for the activity by taking them through a range of dynamic movement</a:t>
                      </a:r>
                    </a:p>
                    <a:p>
                      <a:pPr lvl="0"/>
                      <a:r>
                        <a:rPr lang="en-US" sz="1200" kern="1200" dirty="0" smtClean="0">
                          <a:solidFill>
                            <a:schemeClr val="tx1"/>
                          </a:solidFill>
                          <a:effectLst/>
                          <a:latin typeface="+mn-lt"/>
                          <a:ea typeface="+mn-ea"/>
                          <a:cs typeface="+mn-cs"/>
                        </a:rPr>
                        <a:t>Reaching the desired intensity </a:t>
                      </a:r>
                      <a:r>
                        <a:rPr lang="en-AU" sz="1200" kern="1200" dirty="0" smtClean="0">
                          <a:solidFill>
                            <a:schemeClr val="tx1"/>
                          </a:solidFill>
                          <a:effectLst/>
                          <a:latin typeface="+mn-lt"/>
                          <a:ea typeface="+mn-ea"/>
                          <a:cs typeface="+mn-cs"/>
                        </a:rPr>
                        <a:t>in preparation</a:t>
                      </a:r>
                      <a:r>
                        <a:rPr lang="en-AU" sz="1200" kern="1200" baseline="0" dirty="0" smtClean="0">
                          <a:solidFill>
                            <a:schemeClr val="tx1"/>
                          </a:solidFill>
                          <a:effectLst/>
                          <a:latin typeface="+mn-lt"/>
                          <a:ea typeface="+mn-ea"/>
                          <a:cs typeface="+mn-cs"/>
                        </a:rPr>
                        <a:t> for </a:t>
                      </a:r>
                      <a:r>
                        <a:rPr lang="en-AU" sz="1200" kern="1200" dirty="0" smtClean="0">
                          <a:solidFill>
                            <a:schemeClr val="tx1"/>
                          </a:solidFill>
                          <a:effectLst/>
                          <a:latin typeface="+mn-lt"/>
                          <a:ea typeface="+mn-ea"/>
                          <a:cs typeface="+mn-cs"/>
                        </a:rPr>
                        <a:t>the exercise</a:t>
                      </a:r>
                    </a:p>
                    <a:p>
                      <a:r>
                        <a:rPr lang="en-US" sz="1200" kern="1200" dirty="0" smtClean="0">
                          <a:solidFill>
                            <a:schemeClr val="tx1"/>
                          </a:solidFill>
                          <a:effectLst/>
                          <a:latin typeface="+mn-lt"/>
                          <a:ea typeface="+mn-ea"/>
                          <a:cs typeface="+mn-cs"/>
                        </a:rPr>
                        <a:t>Including Dynamic Flexibility</a:t>
                      </a:r>
                      <a:r>
                        <a:rPr lang="en-AU" sz="1200" dirty="0" smtClean="0">
                          <a:solidFill>
                            <a:schemeClr val="tx1"/>
                          </a:solidFill>
                          <a:effectLst/>
                        </a:rPr>
                        <a:t> </a:t>
                      </a:r>
                      <a:endParaRPr lang="en-US" sz="1200" dirty="0" smtClean="0">
                        <a:solidFill>
                          <a:schemeClr val="tx1"/>
                        </a:solidFill>
                      </a:endParaRPr>
                    </a:p>
                    <a:p>
                      <a:endParaRPr lang="en-US" sz="1200" kern="1200" dirty="0" smtClean="0">
                        <a:solidFill>
                          <a:schemeClr val="tx1"/>
                        </a:solidFill>
                        <a:effectLst/>
                        <a:latin typeface="+mn-lt"/>
                        <a:ea typeface="+mn-ea"/>
                        <a:cs typeface="+mn-cs"/>
                      </a:endParaRPr>
                    </a:p>
                    <a:p>
                      <a:endParaRPr lang="en-US" sz="1200" dirty="0" smtClean="0">
                        <a:solidFill>
                          <a:schemeClr val="tx1"/>
                        </a:solidFill>
                      </a:endParaRPr>
                    </a:p>
                    <a:p>
                      <a:endParaRPr lang="en-US"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40581" y="6419500"/>
            <a:ext cx="362928"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2850045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83569650"/>
              </p:ext>
            </p:extLst>
          </p:nvPr>
        </p:nvGraphicFramePr>
        <p:xfrm>
          <a:off x="357710" y="97079"/>
          <a:ext cx="8459878" cy="6715102"/>
        </p:xfrm>
        <a:graphic>
          <a:graphicData uri="http://schemas.openxmlformats.org/drawingml/2006/table">
            <a:tbl>
              <a:tblPr firstRow="1" bandRow="1">
                <a:tableStyleId>{5C22544A-7EE6-4342-B048-85BDC9FD1C3A}</a:tableStyleId>
              </a:tblPr>
              <a:tblGrid>
                <a:gridCol w="8459878"/>
              </a:tblGrid>
              <a:tr h="302407">
                <a:tc>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6215">
                <a:tc>
                  <a:txBody>
                    <a:bodyPr/>
                    <a:lstStyle/>
                    <a:p>
                      <a:r>
                        <a:rPr lang="en-US" sz="1200" dirty="0" smtClean="0"/>
                        <a:t>Foundation Skill Acquisition Practice</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endParaRPr lang="en-US" sz="1200" dirty="0" smtClean="0"/>
                    </a:p>
                    <a:p>
                      <a:endParaRPr lang="en-US" sz="1200" dirty="0" smtClean="0"/>
                    </a:p>
                    <a:p>
                      <a:endParaRPr lang="en-US" sz="1200" dirty="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40581" y="6419500"/>
            <a:ext cx="362928" cy="369332"/>
          </a:xfrm>
          <a:prstGeom prst="rect">
            <a:avLst/>
          </a:prstGeom>
          <a:noFill/>
        </p:spPr>
        <p:txBody>
          <a:bodyPr wrap="square" rtlCol="0">
            <a:spAutoFit/>
          </a:bodyPr>
          <a:lstStyle/>
          <a:p>
            <a:r>
              <a:rPr lang="en-US" dirty="0" smtClean="0"/>
              <a:t>2</a:t>
            </a:r>
            <a:endParaRPr lang="en-US" dirty="0"/>
          </a:p>
        </p:txBody>
      </p:sp>
      <p:grpSp>
        <p:nvGrpSpPr>
          <p:cNvPr id="33" name="Group 30"/>
          <p:cNvGrpSpPr/>
          <p:nvPr/>
        </p:nvGrpSpPr>
        <p:grpSpPr>
          <a:xfrm rot="5400000">
            <a:off x="1773857" y="-515926"/>
            <a:ext cx="5778502" cy="8308963"/>
            <a:chOff x="597025" y="398165"/>
            <a:chExt cx="4641558" cy="6180963"/>
          </a:xfrm>
        </p:grpSpPr>
        <p:sp>
          <p:nvSpPr>
            <p:cNvPr id="34" name="Rectangle 14" descr="Outlined diamond"/>
            <p:cNvSpPr>
              <a:spLocks noChangeArrowheads="1"/>
            </p:cNvSpPr>
            <p:nvPr/>
          </p:nvSpPr>
          <p:spPr bwMode="auto">
            <a:xfrm>
              <a:off x="2464127" y="6291789"/>
              <a:ext cx="952541" cy="287339"/>
            </a:xfrm>
            <a:prstGeom prst="rect">
              <a:avLst/>
            </a:prstGeom>
            <a:pattFill prst="openDmnd">
              <a:fgClr>
                <a:schemeClr val="tx1"/>
              </a:fgClr>
              <a:bgClr>
                <a:schemeClr val="bg1"/>
              </a:bgClr>
            </a:pattFill>
            <a:ln w="9525">
              <a:noFill/>
              <a:miter lim="800000"/>
              <a:headEnd/>
              <a:tailEnd/>
            </a:ln>
          </p:spPr>
          <p:txBody>
            <a:bodyPr wrap="none" lIns="91427" tIns="45713" rIns="91427" bIns="45713" anchor="ctr"/>
            <a:lstStyle/>
            <a:p>
              <a:endParaRPr lang="en-AU" dirty="0"/>
            </a:p>
          </p:txBody>
        </p:sp>
        <p:sp>
          <p:nvSpPr>
            <p:cNvPr id="35" name="Rectangle 34"/>
            <p:cNvSpPr/>
            <p:nvPr/>
          </p:nvSpPr>
          <p:spPr>
            <a:xfrm>
              <a:off x="597026" y="693358"/>
              <a:ext cx="4641557" cy="5609287"/>
            </a:xfrm>
            <a:prstGeom prst="rect">
              <a:avLst/>
            </a:prstGeom>
            <a:solidFill>
              <a:srgbClr val="178E1C">
                <a:alpha val="7500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1505883" y="5092899"/>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193136" y="5716483"/>
              <a:ext cx="1507432" cy="57530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8" name="Straight Connector 37"/>
            <p:cNvCxnSpPr>
              <a:stCxn id="35" idx="1"/>
              <a:endCxn id="35" idx="3"/>
            </p:cNvCxnSpPr>
            <p:nvPr/>
          </p:nvCxnSpPr>
          <p:spPr>
            <a:xfrm rot="10800000" flipH="1">
              <a:off x="597025" y="3498002"/>
              <a:ext cx="4641557" cy="1588"/>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2157482" y="2785791"/>
              <a:ext cx="1507432" cy="1424422"/>
            </a:xfrm>
            <a:prstGeom prst="ellipse">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0" name="Group 34"/>
            <p:cNvGrpSpPr/>
            <p:nvPr/>
          </p:nvGrpSpPr>
          <p:grpSpPr>
            <a:xfrm>
              <a:off x="1556672" y="693358"/>
              <a:ext cx="2860560" cy="1198890"/>
              <a:chOff x="1556671" y="215111"/>
              <a:chExt cx="2860560" cy="1198890"/>
            </a:xfrm>
          </p:grpSpPr>
          <p:sp>
            <p:nvSpPr>
              <p:cNvPr id="42" name="Rectangle 41"/>
              <p:cNvSpPr/>
              <p:nvPr/>
            </p:nvSpPr>
            <p:spPr>
              <a:xfrm>
                <a:off x="1556671" y="215111"/>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2233235" y="215111"/>
                <a:ext cx="1507432" cy="59402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1" name="Rectangle 14" descr="Outlined diamond"/>
            <p:cNvSpPr>
              <a:spLocks noChangeArrowheads="1"/>
            </p:cNvSpPr>
            <p:nvPr/>
          </p:nvSpPr>
          <p:spPr bwMode="auto">
            <a:xfrm>
              <a:off x="2510681" y="398165"/>
              <a:ext cx="952541" cy="287339"/>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grpSp>
      <p:sp>
        <p:nvSpPr>
          <p:cNvPr id="44" name="Oval 94"/>
          <p:cNvSpPr>
            <a:spLocks noChangeArrowheads="1"/>
          </p:cNvSpPr>
          <p:nvPr/>
        </p:nvSpPr>
        <p:spPr bwMode="auto">
          <a:xfrm>
            <a:off x="54859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5" name="Oval 94"/>
          <p:cNvSpPr>
            <a:spLocks noChangeArrowheads="1"/>
          </p:cNvSpPr>
          <p:nvPr/>
        </p:nvSpPr>
        <p:spPr bwMode="auto">
          <a:xfrm>
            <a:off x="5684449"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6" name="Oval 94"/>
          <p:cNvSpPr>
            <a:spLocks noChangeArrowheads="1"/>
          </p:cNvSpPr>
          <p:nvPr/>
        </p:nvSpPr>
        <p:spPr bwMode="auto">
          <a:xfrm>
            <a:off x="59220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8" name="Oval 94"/>
          <p:cNvSpPr>
            <a:spLocks noChangeArrowheads="1"/>
          </p:cNvSpPr>
          <p:nvPr/>
        </p:nvSpPr>
        <p:spPr bwMode="auto">
          <a:xfrm>
            <a:off x="6125780"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9" name="Oval 94"/>
          <p:cNvSpPr>
            <a:spLocks noChangeArrowheads="1"/>
          </p:cNvSpPr>
          <p:nvPr/>
        </p:nvSpPr>
        <p:spPr bwMode="auto">
          <a:xfrm>
            <a:off x="6357648"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0" name="Oval 94"/>
          <p:cNvSpPr>
            <a:spLocks noChangeArrowheads="1"/>
          </p:cNvSpPr>
          <p:nvPr/>
        </p:nvSpPr>
        <p:spPr bwMode="auto">
          <a:xfrm>
            <a:off x="6618983"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1" name="Oval 94"/>
          <p:cNvSpPr>
            <a:spLocks noChangeArrowheads="1"/>
          </p:cNvSpPr>
          <p:nvPr/>
        </p:nvSpPr>
        <p:spPr bwMode="auto">
          <a:xfrm>
            <a:off x="6868883"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2" name="Oval 94"/>
          <p:cNvSpPr>
            <a:spLocks noChangeArrowheads="1"/>
          </p:cNvSpPr>
          <p:nvPr/>
        </p:nvSpPr>
        <p:spPr bwMode="auto">
          <a:xfrm>
            <a:off x="7116666" y="970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3" name="Oval 94"/>
          <p:cNvSpPr>
            <a:spLocks noChangeArrowheads="1"/>
          </p:cNvSpPr>
          <p:nvPr/>
        </p:nvSpPr>
        <p:spPr bwMode="auto">
          <a:xfrm>
            <a:off x="7260666"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4" name="Oval 94"/>
          <p:cNvSpPr>
            <a:spLocks noChangeArrowheads="1"/>
          </p:cNvSpPr>
          <p:nvPr/>
        </p:nvSpPr>
        <p:spPr bwMode="auto">
          <a:xfrm>
            <a:off x="5485914" y="1150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5" name="Oval 94"/>
          <p:cNvSpPr>
            <a:spLocks noChangeArrowheads="1"/>
          </p:cNvSpPr>
          <p:nvPr/>
        </p:nvSpPr>
        <p:spPr bwMode="auto">
          <a:xfrm>
            <a:off x="5684448" y="113592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6" name="Oval 94"/>
          <p:cNvSpPr>
            <a:spLocks noChangeArrowheads="1"/>
          </p:cNvSpPr>
          <p:nvPr/>
        </p:nvSpPr>
        <p:spPr bwMode="auto">
          <a:xfrm>
            <a:off x="5922014" y="1165648"/>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7" name="Oval 94"/>
          <p:cNvSpPr>
            <a:spLocks noChangeArrowheads="1"/>
          </p:cNvSpPr>
          <p:nvPr/>
        </p:nvSpPr>
        <p:spPr bwMode="auto">
          <a:xfrm>
            <a:off x="6175162" y="117609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8" name="Oval 94"/>
          <p:cNvSpPr>
            <a:spLocks noChangeArrowheads="1"/>
          </p:cNvSpPr>
          <p:nvPr/>
        </p:nvSpPr>
        <p:spPr bwMode="auto">
          <a:xfrm>
            <a:off x="6429648" y="12048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9" name="Oval 94"/>
          <p:cNvSpPr>
            <a:spLocks noChangeArrowheads="1"/>
          </p:cNvSpPr>
          <p:nvPr/>
        </p:nvSpPr>
        <p:spPr bwMode="auto">
          <a:xfrm>
            <a:off x="6685931" y="1222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0" name="Oval 94"/>
          <p:cNvSpPr>
            <a:spLocks noChangeArrowheads="1"/>
          </p:cNvSpPr>
          <p:nvPr/>
        </p:nvSpPr>
        <p:spPr bwMode="auto">
          <a:xfrm>
            <a:off x="6940883" y="124858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1" name="Oval 94"/>
          <p:cNvSpPr>
            <a:spLocks noChangeArrowheads="1"/>
          </p:cNvSpPr>
          <p:nvPr/>
        </p:nvSpPr>
        <p:spPr bwMode="auto">
          <a:xfrm>
            <a:off x="7124780" y="125182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2" name="Oval 94"/>
          <p:cNvSpPr>
            <a:spLocks noChangeArrowheads="1"/>
          </p:cNvSpPr>
          <p:nvPr/>
        </p:nvSpPr>
        <p:spPr bwMode="auto">
          <a:xfrm>
            <a:off x="7407628"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3" name="Oval 94"/>
          <p:cNvSpPr>
            <a:spLocks noChangeArrowheads="1"/>
          </p:cNvSpPr>
          <p:nvPr/>
        </p:nvSpPr>
        <p:spPr bwMode="auto">
          <a:xfrm>
            <a:off x="7634642"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pic>
        <p:nvPicPr>
          <p:cNvPr id="64" name="Picture 63"/>
          <p:cNvPicPr>
            <a:picLocks noChangeAspect="1"/>
          </p:cNvPicPr>
          <p:nvPr/>
        </p:nvPicPr>
        <p:blipFill>
          <a:blip r:embed="rId3"/>
          <a:stretch>
            <a:fillRect/>
          </a:stretch>
        </p:blipFill>
        <p:spPr>
          <a:xfrm>
            <a:off x="3055671" y="1080474"/>
            <a:ext cx="146323" cy="126000"/>
          </a:xfrm>
          <a:prstGeom prst="rect">
            <a:avLst/>
          </a:prstGeom>
        </p:spPr>
      </p:pic>
      <p:sp>
        <p:nvSpPr>
          <p:cNvPr id="65" name="Rectangle 14" descr="Outlined diamond"/>
          <p:cNvSpPr>
            <a:spLocks noChangeArrowheads="1"/>
          </p:cNvSpPr>
          <p:nvPr/>
        </p:nvSpPr>
        <p:spPr bwMode="auto">
          <a:xfrm>
            <a:off x="3876308" y="1024874"/>
            <a:ext cx="288000" cy="180000"/>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sp>
        <p:nvSpPr>
          <p:cNvPr id="68" name="Oval 94"/>
          <p:cNvSpPr>
            <a:spLocks noChangeArrowheads="1"/>
          </p:cNvSpPr>
          <p:nvPr/>
        </p:nvSpPr>
        <p:spPr bwMode="auto">
          <a:xfrm>
            <a:off x="3501602" y="1285648"/>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69" name="Oval 94"/>
          <p:cNvSpPr>
            <a:spLocks noChangeArrowheads="1"/>
          </p:cNvSpPr>
          <p:nvPr/>
        </p:nvSpPr>
        <p:spPr bwMode="auto">
          <a:xfrm>
            <a:off x="3501602" y="1024274"/>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70" name="Oval 94"/>
          <p:cNvSpPr>
            <a:spLocks noChangeArrowheads="1"/>
          </p:cNvSpPr>
          <p:nvPr/>
        </p:nvSpPr>
        <p:spPr bwMode="auto">
          <a:xfrm>
            <a:off x="7478225"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cxnSp>
        <p:nvCxnSpPr>
          <p:cNvPr id="71" name="Straight Arrow Connector 70"/>
          <p:cNvCxnSpPr/>
          <p:nvPr/>
        </p:nvCxnSpPr>
        <p:spPr>
          <a:xfrm rot="10800000" flipV="1">
            <a:off x="5136329" y="1518930"/>
            <a:ext cx="349585" cy="425082"/>
          </a:xfrm>
          <a:prstGeom prst="straightConnector1">
            <a:avLst/>
          </a:prstGeom>
          <a:ln w="12700">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0800000">
            <a:off x="5730049" y="1518929"/>
            <a:ext cx="843599" cy="570024"/>
          </a:xfrm>
          <a:prstGeom prst="line">
            <a:avLst/>
          </a:prstGeom>
          <a:ln w="12700">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cxnSp>
      <p:sp>
        <p:nvSpPr>
          <p:cNvPr id="73" name="Sort 72"/>
          <p:cNvSpPr/>
          <p:nvPr/>
        </p:nvSpPr>
        <p:spPr>
          <a:xfrm rot="5400000">
            <a:off x="2360176" y="1126251"/>
            <a:ext cx="604814" cy="109979"/>
          </a:xfrm>
          <a:prstGeom prst="flowChartSor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Isosceles Triangle 73"/>
          <p:cNvSpPr/>
          <p:nvPr/>
        </p:nvSpPr>
        <p:spPr>
          <a:xfrm>
            <a:off x="3129994" y="1338949"/>
            <a:ext cx="144000" cy="144000"/>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Isosceles Triangle 74"/>
          <p:cNvSpPr/>
          <p:nvPr/>
        </p:nvSpPr>
        <p:spPr>
          <a:xfrm>
            <a:off x="3134568" y="1736782"/>
            <a:ext cx="144000" cy="144000"/>
          </a:xfrm>
          <a:prstGeom prs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Oval 94"/>
          <p:cNvSpPr>
            <a:spLocks noChangeArrowheads="1"/>
          </p:cNvSpPr>
          <p:nvPr/>
        </p:nvSpPr>
        <p:spPr bwMode="auto">
          <a:xfrm>
            <a:off x="3965182" y="1342702"/>
            <a:ext cx="198000" cy="198000"/>
          </a:xfrm>
          <a:prstGeom prst="ellipse">
            <a:avLst/>
          </a:prstGeom>
          <a:solidFill>
            <a:schemeClr val="tx1"/>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C</a:t>
            </a:r>
            <a:endParaRPr lang="nl-NL" sz="900" b="1" dirty="0">
              <a:solidFill>
                <a:srgbClr val="FFFFFF"/>
              </a:solidFill>
              <a:latin typeface="Baskerville"/>
              <a:cs typeface="Baskerville"/>
            </a:endParaRPr>
          </a:p>
        </p:txBody>
      </p:sp>
      <p:sp>
        <p:nvSpPr>
          <p:cNvPr id="79" name="Freeform 78"/>
          <p:cNvSpPr/>
          <p:nvPr/>
        </p:nvSpPr>
        <p:spPr>
          <a:xfrm>
            <a:off x="6618983" y="1418970"/>
            <a:ext cx="562571" cy="835074"/>
          </a:xfrm>
          <a:custGeom>
            <a:avLst/>
            <a:gdLst>
              <a:gd name="connsiteX0" fmla="*/ 47478 w 328390"/>
              <a:gd name="connsiteY0" fmla="*/ 676601 h 676601"/>
              <a:gd name="connsiteX1" fmla="*/ 320477 w 328390"/>
              <a:gd name="connsiteY1" fmla="*/ 557899 h 676601"/>
              <a:gd name="connsiteX2" fmla="*/ 0 w 328390"/>
              <a:gd name="connsiteY2" fmla="*/ 0 h 676601"/>
              <a:gd name="connsiteX3" fmla="*/ 0 w 328390"/>
              <a:gd name="connsiteY3" fmla="*/ 0 h 676601"/>
            </a:gdLst>
            <a:ahLst/>
            <a:cxnLst>
              <a:cxn ang="0">
                <a:pos x="connsiteX0" y="connsiteY0"/>
              </a:cxn>
              <a:cxn ang="0">
                <a:pos x="connsiteX1" y="connsiteY1"/>
              </a:cxn>
              <a:cxn ang="0">
                <a:pos x="connsiteX2" y="connsiteY2"/>
              </a:cxn>
              <a:cxn ang="0">
                <a:pos x="connsiteX3" y="connsiteY3"/>
              </a:cxn>
            </a:cxnLst>
            <a:rect l="l" t="t" r="r" b="b"/>
            <a:pathLst>
              <a:path w="328390" h="676601">
                <a:moveTo>
                  <a:pt x="47478" y="676601"/>
                </a:moveTo>
                <a:cubicBezTo>
                  <a:pt x="187934" y="673633"/>
                  <a:pt x="328390" y="670666"/>
                  <a:pt x="320477" y="557899"/>
                </a:cubicBezTo>
                <a:cubicBezTo>
                  <a:pt x="312564" y="445132"/>
                  <a:pt x="0" y="0"/>
                  <a:pt x="0" y="0"/>
                </a:cubicBezTo>
                <a:lnTo>
                  <a:pt x="0" y="0"/>
                </a:lnTo>
              </a:path>
            </a:pathLst>
          </a:custGeom>
          <a:ln>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0" name="Freeform 79"/>
          <p:cNvSpPr/>
          <p:nvPr/>
        </p:nvSpPr>
        <p:spPr>
          <a:xfrm>
            <a:off x="4986593" y="2088953"/>
            <a:ext cx="1486912" cy="242391"/>
          </a:xfrm>
          <a:custGeom>
            <a:avLst/>
            <a:gdLst>
              <a:gd name="connsiteX0" fmla="*/ 0 w 4048251"/>
              <a:gd name="connsiteY0" fmla="*/ 83161 h 514090"/>
              <a:gd name="connsiteX1" fmla="*/ 1927739 w 4048251"/>
              <a:gd name="connsiteY1" fmla="*/ 71821 h 514090"/>
              <a:gd name="connsiteX2" fmla="*/ 4048251 w 4048251"/>
              <a:gd name="connsiteY2" fmla="*/ 514090 h 514090"/>
              <a:gd name="connsiteX3" fmla="*/ 4048251 w 4048251"/>
              <a:gd name="connsiteY3" fmla="*/ 514090 h 514090"/>
            </a:gdLst>
            <a:ahLst/>
            <a:cxnLst>
              <a:cxn ang="0">
                <a:pos x="connsiteX0" y="connsiteY0"/>
              </a:cxn>
              <a:cxn ang="0">
                <a:pos x="connsiteX1" y="connsiteY1"/>
              </a:cxn>
              <a:cxn ang="0">
                <a:pos x="connsiteX2" y="connsiteY2"/>
              </a:cxn>
              <a:cxn ang="0">
                <a:pos x="connsiteX3" y="connsiteY3"/>
              </a:cxn>
            </a:cxnLst>
            <a:rect l="l" t="t" r="r" b="b"/>
            <a:pathLst>
              <a:path w="4048251" h="514090">
                <a:moveTo>
                  <a:pt x="0" y="83161"/>
                </a:moveTo>
                <a:cubicBezTo>
                  <a:pt x="626515" y="41580"/>
                  <a:pt x="1253031" y="0"/>
                  <a:pt x="1927739" y="71821"/>
                </a:cubicBezTo>
                <a:cubicBezTo>
                  <a:pt x="2602447" y="143642"/>
                  <a:pt x="4048251" y="514090"/>
                  <a:pt x="4048251" y="514090"/>
                </a:cubicBezTo>
                <a:lnTo>
                  <a:pt x="4048251" y="514090"/>
                </a:ln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467060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96119364"/>
              </p:ext>
            </p:extLst>
          </p:nvPr>
        </p:nvGraphicFramePr>
        <p:xfrm>
          <a:off x="357710" y="97079"/>
          <a:ext cx="8459878" cy="6715102"/>
        </p:xfrm>
        <a:graphic>
          <a:graphicData uri="http://schemas.openxmlformats.org/drawingml/2006/table">
            <a:tbl>
              <a:tblPr firstRow="1" bandRow="1">
                <a:tableStyleId>{5C22544A-7EE6-4342-B048-85BDC9FD1C3A}</a:tableStyleId>
              </a:tblPr>
              <a:tblGrid>
                <a:gridCol w="8459878"/>
              </a:tblGrid>
              <a:tr h="302407">
                <a:tc>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6215">
                <a:tc>
                  <a:txBody>
                    <a:bodyPr/>
                    <a:lstStyle/>
                    <a:p>
                      <a:r>
                        <a:rPr lang="en-US" sz="1200" dirty="0" smtClean="0"/>
                        <a:t>Foundation Skill Acquisition Progression 2</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endParaRPr lang="en-US" sz="1200" dirty="0" smtClean="0"/>
                    </a:p>
                    <a:p>
                      <a:endParaRPr lang="en-US" sz="1200" dirty="0" smtClean="0"/>
                    </a:p>
                    <a:p>
                      <a:endParaRPr lang="en-US" sz="1200" dirty="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40581" y="6419500"/>
            <a:ext cx="362928" cy="369332"/>
          </a:xfrm>
          <a:prstGeom prst="rect">
            <a:avLst/>
          </a:prstGeom>
          <a:noFill/>
        </p:spPr>
        <p:txBody>
          <a:bodyPr wrap="square" rtlCol="0">
            <a:spAutoFit/>
          </a:bodyPr>
          <a:lstStyle/>
          <a:p>
            <a:r>
              <a:rPr lang="en-US" dirty="0" smtClean="0"/>
              <a:t>2</a:t>
            </a:r>
            <a:endParaRPr lang="en-US" dirty="0"/>
          </a:p>
        </p:txBody>
      </p:sp>
      <p:grpSp>
        <p:nvGrpSpPr>
          <p:cNvPr id="33" name="Group 30"/>
          <p:cNvGrpSpPr/>
          <p:nvPr/>
        </p:nvGrpSpPr>
        <p:grpSpPr>
          <a:xfrm rot="5400000">
            <a:off x="1773857" y="-515926"/>
            <a:ext cx="5778502" cy="8308963"/>
            <a:chOff x="597025" y="398165"/>
            <a:chExt cx="4641558" cy="6180963"/>
          </a:xfrm>
        </p:grpSpPr>
        <p:sp>
          <p:nvSpPr>
            <p:cNvPr id="34" name="Rectangle 14" descr="Outlined diamond"/>
            <p:cNvSpPr>
              <a:spLocks noChangeArrowheads="1"/>
            </p:cNvSpPr>
            <p:nvPr/>
          </p:nvSpPr>
          <p:spPr bwMode="auto">
            <a:xfrm>
              <a:off x="2464127" y="6291789"/>
              <a:ext cx="952541" cy="287339"/>
            </a:xfrm>
            <a:prstGeom prst="rect">
              <a:avLst/>
            </a:prstGeom>
            <a:pattFill prst="openDmnd">
              <a:fgClr>
                <a:schemeClr val="tx1"/>
              </a:fgClr>
              <a:bgClr>
                <a:schemeClr val="bg1"/>
              </a:bgClr>
            </a:pattFill>
            <a:ln w="9525">
              <a:noFill/>
              <a:miter lim="800000"/>
              <a:headEnd/>
              <a:tailEnd/>
            </a:ln>
          </p:spPr>
          <p:txBody>
            <a:bodyPr wrap="none" lIns="91427" tIns="45713" rIns="91427" bIns="45713" anchor="ctr"/>
            <a:lstStyle/>
            <a:p>
              <a:endParaRPr lang="en-AU" dirty="0"/>
            </a:p>
          </p:txBody>
        </p:sp>
        <p:sp>
          <p:nvSpPr>
            <p:cNvPr id="35" name="Rectangle 34"/>
            <p:cNvSpPr/>
            <p:nvPr/>
          </p:nvSpPr>
          <p:spPr>
            <a:xfrm>
              <a:off x="597026" y="693358"/>
              <a:ext cx="4641557" cy="5609287"/>
            </a:xfrm>
            <a:prstGeom prst="rect">
              <a:avLst/>
            </a:prstGeom>
            <a:solidFill>
              <a:srgbClr val="178E1C">
                <a:alpha val="7500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1505883" y="5092899"/>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193136" y="5716483"/>
              <a:ext cx="1507432" cy="57530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8" name="Straight Connector 37"/>
            <p:cNvCxnSpPr>
              <a:stCxn id="35" idx="1"/>
              <a:endCxn id="35" idx="3"/>
            </p:cNvCxnSpPr>
            <p:nvPr/>
          </p:nvCxnSpPr>
          <p:spPr>
            <a:xfrm rot="10800000" flipH="1">
              <a:off x="597025" y="3498002"/>
              <a:ext cx="4641557" cy="1588"/>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2157482" y="2785791"/>
              <a:ext cx="1507432" cy="1424422"/>
            </a:xfrm>
            <a:prstGeom prst="ellipse">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0" name="Group 34"/>
            <p:cNvGrpSpPr/>
            <p:nvPr/>
          </p:nvGrpSpPr>
          <p:grpSpPr>
            <a:xfrm>
              <a:off x="1556672" y="693358"/>
              <a:ext cx="2860560" cy="1198890"/>
              <a:chOff x="1556671" y="215111"/>
              <a:chExt cx="2860560" cy="1198890"/>
            </a:xfrm>
          </p:grpSpPr>
          <p:sp>
            <p:nvSpPr>
              <p:cNvPr id="42" name="Rectangle 41"/>
              <p:cNvSpPr/>
              <p:nvPr/>
            </p:nvSpPr>
            <p:spPr>
              <a:xfrm>
                <a:off x="1556671" y="215111"/>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2233235" y="215111"/>
                <a:ext cx="1507432" cy="59402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1" name="Rectangle 14" descr="Outlined diamond"/>
            <p:cNvSpPr>
              <a:spLocks noChangeArrowheads="1"/>
            </p:cNvSpPr>
            <p:nvPr/>
          </p:nvSpPr>
          <p:spPr bwMode="auto">
            <a:xfrm>
              <a:off x="2510681" y="398165"/>
              <a:ext cx="952541" cy="287339"/>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grpSp>
      <p:sp>
        <p:nvSpPr>
          <p:cNvPr id="44" name="Oval 94"/>
          <p:cNvSpPr>
            <a:spLocks noChangeArrowheads="1"/>
          </p:cNvSpPr>
          <p:nvPr/>
        </p:nvSpPr>
        <p:spPr bwMode="auto">
          <a:xfrm>
            <a:off x="54859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5" name="Oval 94"/>
          <p:cNvSpPr>
            <a:spLocks noChangeArrowheads="1"/>
          </p:cNvSpPr>
          <p:nvPr/>
        </p:nvSpPr>
        <p:spPr bwMode="auto">
          <a:xfrm>
            <a:off x="5684449"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6" name="Oval 94"/>
          <p:cNvSpPr>
            <a:spLocks noChangeArrowheads="1"/>
          </p:cNvSpPr>
          <p:nvPr/>
        </p:nvSpPr>
        <p:spPr bwMode="auto">
          <a:xfrm>
            <a:off x="59220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8" name="Oval 94"/>
          <p:cNvSpPr>
            <a:spLocks noChangeArrowheads="1"/>
          </p:cNvSpPr>
          <p:nvPr/>
        </p:nvSpPr>
        <p:spPr bwMode="auto">
          <a:xfrm>
            <a:off x="6125780"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9" name="Oval 94"/>
          <p:cNvSpPr>
            <a:spLocks noChangeArrowheads="1"/>
          </p:cNvSpPr>
          <p:nvPr/>
        </p:nvSpPr>
        <p:spPr bwMode="auto">
          <a:xfrm>
            <a:off x="6357648"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0" name="Oval 94"/>
          <p:cNvSpPr>
            <a:spLocks noChangeArrowheads="1"/>
          </p:cNvSpPr>
          <p:nvPr/>
        </p:nvSpPr>
        <p:spPr bwMode="auto">
          <a:xfrm>
            <a:off x="6618983"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1" name="Oval 94"/>
          <p:cNvSpPr>
            <a:spLocks noChangeArrowheads="1"/>
          </p:cNvSpPr>
          <p:nvPr/>
        </p:nvSpPr>
        <p:spPr bwMode="auto">
          <a:xfrm>
            <a:off x="6868883"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2" name="Oval 94"/>
          <p:cNvSpPr>
            <a:spLocks noChangeArrowheads="1"/>
          </p:cNvSpPr>
          <p:nvPr/>
        </p:nvSpPr>
        <p:spPr bwMode="auto">
          <a:xfrm>
            <a:off x="7116666" y="970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3" name="Oval 94"/>
          <p:cNvSpPr>
            <a:spLocks noChangeArrowheads="1"/>
          </p:cNvSpPr>
          <p:nvPr/>
        </p:nvSpPr>
        <p:spPr bwMode="auto">
          <a:xfrm>
            <a:off x="7260666"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4" name="Oval 94"/>
          <p:cNvSpPr>
            <a:spLocks noChangeArrowheads="1"/>
          </p:cNvSpPr>
          <p:nvPr/>
        </p:nvSpPr>
        <p:spPr bwMode="auto">
          <a:xfrm>
            <a:off x="5485914" y="1150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5" name="Oval 94"/>
          <p:cNvSpPr>
            <a:spLocks noChangeArrowheads="1"/>
          </p:cNvSpPr>
          <p:nvPr/>
        </p:nvSpPr>
        <p:spPr bwMode="auto">
          <a:xfrm>
            <a:off x="5684448" y="113592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6" name="Oval 94"/>
          <p:cNvSpPr>
            <a:spLocks noChangeArrowheads="1"/>
          </p:cNvSpPr>
          <p:nvPr/>
        </p:nvSpPr>
        <p:spPr bwMode="auto">
          <a:xfrm>
            <a:off x="5922014" y="1165648"/>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7" name="Oval 94"/>
          <p:cNvSpPr>
            <a:spLocks noChangeArrowheads="1"/>
          </p:cNvSpPr>
          <p:nvPr/>
        </p:nvSpPr>
        <p:spPr bwMode="auto">
          <a:xfrm>
            <a:off x="6175162" y="117609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8" name="Oval 94"/>
          <p:cNvSpPr>
            <a:spLocks noChangeArrowheads="1"/>
          </p:cNvSpPr>
          <p:nvPr/>
        </p:nvSpPr>
        <p:spPr bwMode="auto">
          <a:xfrm>
            <a:off x="6429648" y="12048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9" name="Oval 94"/>
          <p:cNvSpPr>
            <a:spLocks noChangeArrowheads="1"/>
          </p:cNvSpPr>
          <p:nvPr/>
        </p:nvSpPr>
        <p:spPr bwMode="auto">
          <a:xfrm>
            <a:off x="6685931" y="1222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0" name="Oval 94"/>
          <p:cNvSpPr>
            <a:spLocks noChangeArrowheads="1"/>
          </p:cNvSpPr>
          <p:nvPr/>
        </p:nvSpPr>
        <p:spPr bwMode="auto">
          <a:xfrm>
            <a:off x="6940883" y="124858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1" name="Oval 94"/>
          <p:cNvSpPr>
            <a:spLocks noChangeArrowheads="1"/>
          </p:cNvSpPr>
          <p:nvPr/>
        </p:nvSpPr>
        <p:spPr bwMode="auto">
          <a:xfrm>
            <a:off x="7124780" y="125182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2" name="Oval 94"/>
          <p:cNvSpPr>
            <a:spLocks noChangeArrowheads="1"/>
          </p:cNvSpPr>
          <p:nvPr/>
        </p:nvSpPr>
        <p:spPr bwMode="auto">
          <a:xfrm>
            <a:off x="7407628"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3" name="Oval 94"/>
          <p:cNvSpPr>
            <a:spLocks noChangeArrowheads="1"/>
          </p:cNvSpPr>
          <p:nvPr/>
        </p:nvSpPr>
        <p:spPr bwMode="auto">
          <a:xfrm>
            <a:off x="7634642"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pic>
        <p:nvPicPr>
          <p:cNvPr id="64" name="Picture 63"/>
          <p:cNvPicPr>
            <a:picLocks noChangeAspect="1"/>
          </p:cNvPicPr>
          <p:nvPr/>
        </p:nvPicPr>
        <p:blipFill>
          <a:blip r:embed="rId3"/>
          <a:stretch>
            <a:fillRect/>
          </a:stretch>
        </p:blipFill>
        <p:spPr>
          <a:xfrm>
            <a:off x="3055671" y="1080474"/>
            <a:ext cx="146323" cy="126000"/>
          </a:xfrm>
          <a:prstGeom prst="rect">
            <a:avLst/>
          </a:prstGeom>
        </p:spPr>
      </p:pic>
      <p:sp>
        <p:nvSpPr>
          <p:cNvPr id="65" name="Rectangle 14" descr="Outlined diamond"/>
          <p:cNvSpPr>
            <a:spLocks noChangeArrowheads="1"/>
          </p:cNvSpPr>
          <p:nvPr/>
        </p:nvSpPr>
        <p:spPr bwMode="auto">
          <a:xfrm>
            <a:off x="3876308" y="1024874"/>
            <a:ext cx="288000" cy="180000"/>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sp>
        <p:nvSpPr>
          <p:cNvPr id="68" name="Oval 94"/>
          <p:cNvSpPr>
            <a:spLocks noChangeArrowheads="1"/>
          </p:cNvSpPr>
          <p:nvPr/>
        </p:nvSpPr>
        <p:spPr bwMode="auto">
          <a:xfrm>
            <a:off x="3501602" y="1285648"/>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69" name="Oval 94"/>
          <p:cNvSpPr>
            <a:spLocks noChangeArrowheads="1"/>
          </p:cNvSpPr>
          <p:nvPr/>
        </p:nvSpPr>
        <p:spPr bwMode="auto">
          <a:xfrm>
            <a:off x="3501602" y="1024274"/>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70" name="Oval 94"/>
          <p:cNvSpPr>
            <a:spLocks noChangeArrowheads="1"/>
          </p:cNvSpPr>
          <p:nvPr/>
        </p:nvSpPr>
        <p:spPr bwMode="auto">
          <a:xfrm>
            <a:off x="7478225"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cxnSp>
        <p:nvCxnSpPr>
          <p:cNvPr id="71" name="Straight Arrow Connector 70"/>
          <p:cNvCxnSpPr/>
          <p:nvPr/>
        </p:nvCxnSpPr>
        <p:spPr>
          <a:xfrm rot="10800000" flipV="1">
            <a:off x="5136329" y="1518930"/>
            <a:ext cx="349585" cy="425082"/>
          </a:xfrm>
          <a:prstGeom prst="straightConnector1">
            <a:avLst/>
          </a:prstGeom>
          <a:ln w="12700">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0800000">
            <a:off x="5730049" y="1518929"/>
            <a:ext cx="843599" cy="570024"/>
          </a:xfrm>
          <a:prstGeom prst="line">
            <a:avLst/>
          </a:prstGeom>
          <a:ln w="12700">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cxnSp>
      <p:sp>
        <p:nvSpPr>
          <p:cNvPr id="73" name="Sort 72"/>
          <p:cNvSpPr/>
          <p:nvPr/>
        </p:nvSpPr>
        <p:spPr>
          <a:xfrm rot="5400000">
            <a:off x="2360176" y="1126251"/>
            <a:ext cx="604814" cy="109979"/>
          </a:xfrm>
          <a:prstGeom prst="flowChartSor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Isosceles Triangle 73"/>
          <p:cNvSpPr/>
          <p:nvPr/>
        </p:nvSpPr>
        <p:spPr>
          <a:xfrm>
            <a:off x="3129994" y="1338949"/>
            <a:ext cx="144000" cy="144000"/>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Isosceles Triangle 74"/>
          <p:cNvSpPr/>
          <p:nvPr/>
        </p:nvSpPr>
        <p:spPr>
          <a:xfrm>
            <a:off x="3134568" y="1736782"/>
            <a:ext cx="144000" cy="144000"/>
          </a:xfrm>
          <a:prstGeom prs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Oval 94"/>
          <p:cNvSpPr>
            <a:spLocks noChangeArrowheads="1"/>
          </p:cNvSpPr>
          <p:nvPr/>
        </p:nvSpPr>
        <p:spPr bwMode="auto">
          <a:xfrm>
            <a:off x="3965182" y="1342702"/>
            <a:ext cx="198000" cy="198000"/>
          </a:xfrm>
          <a:prstGeom prst="ellipse">
            <a:avLst/>
          </a:prstGeom>
          <a:solidFill>
            <a:schemeClr val="tx1"/>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C</a:t>
            </a:r>
            <a:endParaRPr lang="nl-NL" sz="900" b="1" dirty="0">
              <a:solidFill>
                <a:srgbClr val="FFFFFF"/>
              </a:solidFill>
              <a:latin typeface="Baskerville"/>
              <a:cs typeface="Baskerville"/>
            </a:endParaRPr>
          </a:p>
        </p:txBody>
      </p:sp>
      <p:sp>
        <p:nvSpPr>
          <p:cNvPr id="79" name="Freeform 78"/>
          <p:cNvSpPr/>
          <p:nvPr/>
        </p:nvSpPr>
        <p:spPr>
          <a:xfrm>
            <a:off x="6618983" y="1418970"/>
            <a:ext cx="562571" cy="835074"/>
          </a:xfrm>
          <a:custGeom>
            <a:avLst/>
            <a:gdLst>
              <a:gd name="connsiteX0" fmla="*/ 47478 w 328390"/>
              <a:gd name="connsiteY0" fmla="*/ 676601 h 676601"/>
              <a:gd name="connsiteX1" fmla="*/ 320477 w 328390"/>
              <a:gd name="connsiteY1" fmla="*/ 557899 h 676601"/>
              <a:gd name="connsiteX2" fmla="*/ 0 w 328390"/>
              <a:gd name="connsiteY2" fmla="*/ 0 h 676601"/>
              <a:gd name="connsiteX3" fmla="*/ 0 w 328390"/>
              <a:gd name="connsiteY3" fmla="*/ 0 h 676601"/>
            </a:gdLst>
            <a:ahLst/>
            <a:cxnLst>
              <a:cxn ang="0">
                <a:pos x="connsiteX0" y="connsiteY0"/>
              </a:cxn>
              <a:cxn ang="0">
                <a:pos x="connsiteX1" y="connsiteY1"/>
              </a:cxn>
              <a:cxn ang="0">
                <a:pos x="connsiteX2" y="connsiteY2"/>
              </a:cxn>
              <a:cxn ang="0">
                <a:pos x="connsiteX3" y="connsiteY3"/>
              </a:cxn>
            </a:cxnLst>
            <a:rect l="l" t="t" r="r" b="b"/>
            <a:pathLst>
              <a:path w="328390" h="676601">
                <a:moveTo>
                  <a:pt x="47478" y="676601"/>
                </a:moveTo>
                <a:cubicBezTo>
                  <a:pt x="187934" y="673633"/>
                  <a:pt x="328390" y="670666"/>
                  <a:pt x="320477" y="557899"/>
                </a:cubicBezTo>
                <a:cubicBezTo>
                  <a:pt x="312564" y="445132"/>
                  <a:pt x="0" y="0"/>
                  <a:pt x="0" y="0"/>
                </a:cubicBezTo>
                <a:lnTo>
                  <a:pt x="0" y="0"/>
                </a:lnTo>
              </a:path>
            </a:pathLst>
          </a:custGeom>
          <a:ln>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0" name="Freeform 79"/>
          <p:cNvSpPr/>
          <p:nvPr/>
        </p:nvSpPr>
        <p:spPr>
          <a:xfrm>
            <a:off x="4986593" y="2088953"/>
            <a:ext cx="1486912" cy="242391"/>
          </a:xfrm>
          <a:custGeom>
            <a:avLst/>
            <a:gdLst>
              <a:gd name="connsiteX0" fmla="*/ 0 w 4048251"/>
              <a:gd name="connsiteY0" fmla="*/ 83161 h 514090"/>
              <a:gd name="connsiteX1" fmla="*/ 1927739 w 4048251"/>
              <a:gd name="connsiteY1" fmla="*/ 71821 h 514090"/>
              <a:gd name="connsiteX2" fmla="*/ 4048251 w 4048251"/>
              <a:gd name="connsiteY2" fmla="*/ 514090 h 514090"/>
              <a:gd name="connsiteX3" fmla="*/ 4048251 w 4048251"/>
              <a:gd name="connsiteY3" fmla="*/ 514090 h 514090"/>
            </a:gdLst>
            <a:ahLst/>
            <a:cxnLst>
              <a:cxn ang="0">
                <a:pos x="connsiteX0" y="connsiteY0"/>
              </a:cxn>
              <a:cxn ang="0">
                <a:pos x="connsiteX1" y="connsiteY1"/>
              </a:cxn>
              <a:cxn ang="0">
                <a:pos x="connsiteX2" y="connsiteY2"/>
              </a:cxn>
              <a:cxn ang="0">
                <a:pos x="connsiteX3" y="connsiteY3"/>
              </a:cxn>
            </a:cxnLst>
            <a:rect l="l" t="t" r="r" b="b"/>
            <a:pathLst>
              <a:path w="4048251" h="514090">
                <a:moveTo>
                  <a:pt x="0" y="83161"/>
                </a:moveTo>
                <a:cubicBezTo>
                  <a:pt x="626515" y="41580"/>
                  <a:pt x="1253031" y="0"/>
                  <a:pt x="1927739" y="71821"/>
                </a:cubicBezTo>
                <a:cubicBezTo>
                  <a:pt x="2602447" y="143642"/>
                  <a:pt x="4048251" y="514090"/>
                  <a:pt x="4048251" y="514090"/>
                </a:cubicBezTo>
                <a:lnTo>
                  <a:pt x="4048251" y="514090"/>
                </a:ln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47552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10869685"/>
              </p:ext>
            </p:extLst>
          </p:nvPr>
        </p:nvGraphicFramePr>
        <p:xfrm>
          <a:off x="357710" y="97079"/>
          <a:ext cx="8459878" cy="6715102"/>
        </p:xfrm>
        <a:graphic>
          <a:graphicData uri="http://schemas.openxmlformats.org/drawingml/2006/table">
            <a:tbl>
              <a:tblPr firstRow="1" bandRow="1">
                <a:tableStyleId>{5C22544A-7EE6-4342-B048-85BDC9FD1C3A}</a:tableStyleId>
              </a:tblPr>
              <a:tblGrid>
                <a:gridCol w="8459878"/>
              </a:tblGrid>
              <a:tr h="302407">
                <a:tc>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6215">
                <a:tc>
                  <a:txBody>
                    <a:bodyPr/>
                    <a:lstStyle/>
                    <a:p>
                      <a:r>
                        <a:rPr lang="en-US" sz="1200" dirty="0" smtClean="0"/>
                        <a:t>Foundation Skill Acquisition Progression 3</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endParaRPr lang="en-US" sz="1200" dirty="0" smtClean="0"/>
                    </a:p>
                    <a:p>
                      <a:endParaRPr lang="en-US" sz="1200" dirty="0" smtClean="0"/>
                    </a:p>
                    <a:p>
                      <a:endParaRPr lang="en-US" sz="1200" dirty="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40581" y="6419500"/>
            <a:ext cx="362928" cy="369332"/>
          </a:xfrm>
          <a:prstGeom prst="rect">
            <a:avLst/>
          </a:prstGeom>
          <a:noFill/>
        </p:spPr>
        <p:txBody>
          <a:bodyPr wrap="square" rtlCol="0">
            <a:spAutoFit/>
          </a:bodyPr>
          <a:lstStyle/>
          <a:p>
            <a:r>
              <a:rPr lang="en-US" dirty="0" smtClean="0"/>
              <a:t>2</a:t>
            </a:r>
            <a:endParaRPr lang="en-US" dirty="0"/>
          </a:p>
        </p:txBody>
      </p:sp>
      <p:grpSp>
        <p:nvGrpSpPr>
          <p:cNvPr id="33" name="Group 30"/>
          <p:cNvGrpSpPr/>
          <p:nvPr/>
        </p:nvGrpSpPr>
        <p:grpSpPr>
          <a:xfrm rot="5400000">
            <a:off x="1773857" y="-515926"/>
            <a:ext cx="5778502" cy="8308963"/>
            <a:chOff x="597025" y="398165"/>
            <a:chExt cx="4641558" cy="6180963"/>
          </a:xfrm>
        </p:grpSpPr>
        <p:sp>
          <p:nvSpPr>
            <p:cNvPr id="34" name="Rectangle 14" descr="Outlined diamond"/>
            <p:cNvSpPr>
              <a:spLocks noChangeArrowheads="1"/>
            </p:cNvSpPr>
            <p:nvPr/>
          </p:nvSpPr>
          <p:spPr bwMode="auto">
            <a:xfrm>
              <a:off x="2464127" y="6291789"/>
              <a:ext cx="952541" cy="287339"/>
            </a:xfrm>
            <a:prstGeom prst="rect">
              <a:avLst/>
            </a:prstGeom>
            <a:pattFill prst="openDmnd">
              <a:fgClr>
                <a:schemeClr val="tx1"/>
              </a:fgClr>
              <a:bgClr>
                <a:schemeClr val="bg1"/>
              </a:bgClr>
            </a:pattFill>
            <a:ln w="9525">
              <a:noFill/>
              <a:miter lim="800000"/>
              <a:headEnd/>
              <a:tailEnd/>
            </a:ln>
          </p:spPr>
          <p:txBody>
            <a:bodyPr wrap="none" lIns="91427" tIns="45713" rIns="91427" bIns="45713" anchor="ctr"/>
            <a:lstStyle/>
            <a:p>
              <a:endParaRPr lang="en-AU" dirty="0"/>
            </a:p>
          </p:txBody>
        </p:sp>
        <p:sp>
          <p:nvSpPr>
            <p:cNvPr id="35" name="Rectangle 34"/>
            <p:cNvSpPr/>
            <p:nvPr/>
          </p:nvSpPr>
          <p:spPr>
            <a:xfrm>
              <a:off x="597026" y="693358"/>
              <a:ext cx="4641557" cy="5609287"/>
            </a:xfrm>
            <a:prstGeom prst="rect">
              <a:avLst/>
            </a:prstGeom>
            <a:solidFill>
              <a:srgbClr val="178E1C">
                <a:alpha val="7500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1505883" y="5092899"/>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2193136" y="5716483"/>
              <a:ext cx="1507432" cy="57530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8" name="Straight Connector 37"/>
            <p:cNvCxnSpPr>
              <a:stCxn id="35" idx="1"/>
              <a:endCxn id="35" idx="3"/>
            </p:cNvCxnSpPr>
            <p:nvPr/>
          </p:nvCxnSpPr>
          <p:spPr>
            <a:xfrm rot="10800000" flipH="1">
              <a:off x="597025" y="3498002"/>
              <a:ext cx="4641557" cy="1588"/>
            </a:xfrm>
            <a:prstGeom prst="line">
              <a:avLst/>
            </a:prstGeom>
            <a:ln w="38100">
              <a:solidFill>
                <a:schemeClr val="bg1"/>
              </a:solidFill>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2157482" y="2785791"/>
              <a:ext cx="1507432" cy="1424422"/>
            </a:xfrm>
            <a:prstGeom prst="ellipse">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0" name="Group 34"/>
            <p:cNvGrpSpPr/>
            <p:nvPr/>
          </p:nvGrpSpPr>
          <p:grpSpPr>
            <a:xfrm>
              <a:off x="1556672" y="693358"/>
              <a:ext cx="2860560" cy="1198890"/>
              <a:chOff x="1556671" y="215111"/>
              <a:chExt cx="2860560" cy="1198890"/>
            </a:xfrm>
          </p:grpSpPr>
          <p:sp>
            <p:nvSpPr>
              <p:cNvPr id="42" name="Rectangle 41"/>
              <p:cNvSpPr/>
              <p:nvPr/>
            </p:nvSpPr>
            <p:spPr>
              <a:xfrm>
                <a:off x="1556671" y="215111"/>
                <a:ext cx="2860560" cy="1198890"/>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2233235" y="215111"/>
                <a:ext cx="1507432" cy="594026"/>
              </a:xfrm>
              <a:prstGeom prst="rect">
                <a:avLst/>
              </a:prstGeom>
              <a:solidFill>
                <a:srgbClr val="008000">
                  <a:alpha val="0"/>
                </a:srgbClr>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1" name="Rectangle 14" descr="Outlined diamond"/>
            <p:cNvSpPr>
              <a:spLocks noChangeArrowheads="1"/>
            </p:cNvSpPr>
            <p:nvPr/>
          </p:nvSpPr>
          <p:spPr bwMode="auto">
            <a:xfrm>
              <a:off x="2510681" y="398165"/>
              <a:ext cx="952541" cy="287339"/>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grpSp>
      <p:sp>
        <p:nvSpPr>
          <p:cNvPr id="44" name="Oval 94"/>
          <p:cNvSpPr>
            <a:spLocks noChangeArrowheads="1"/>
          </p:cNvSpPr>
          <p:nvPr/>
        </p:nvSpPr>
        <p:spPr bwMode="auto">
          <a:xfrm>
            <a:off x="54859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5" name="Oval 94"/>
          <p:cNvSpPr>
            <a:spLocks noChangeArrowheads="1"/>
          </p:cNvSpPr>
          <p:nvPr/>
        </p:nvSpPr>
        <p:spPr bwMode="auto">
          <a:xfrm>
            <a:off x="5684449"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6" name="Oval 94"/>
          <p:cNvSpPr>
            <a:spLocks noChangeArrowheads="1"/>
          </p:cNvSpPr>
          <p:nvPr/>
        </p:nvSpPr>
        <p:spPr bwMode="auto">
          <a:xfrm>
            <a:off x="5922015" y="936476"/>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8" name="Oval 94"/>
          <p:cNvSpPr>
            <a:spLocks noChangeArrowheads="1"/>
          </p:cNvSpPr>
          <p:nvPr/>
        </p:nvSpPr>
        <p:spPr bwMode="auto">
          <a:xfrm>
            <a:off x="6125780"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49" name="Oval 94"/>
          <p:cNvSpPr>
            <a:spLocks noChangeArrowheads="1"/>
          </p:cNvSpPr>
          <p:nvPr/>
        </p:nvSpPr>
        <p:spPr bwMode="auto">
          <a:xfrm>
            <a:off x="6357648"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0" name="Oval 94"/>
          <p:cNvSpPr>
            <a:spLocks noChangeArrowheads="1"/>
          </p:cNvSpPr>
          <p:nvPr/>
        </p:nvSpPr>
        <p:spPr bwMode="auto">
          <a:xfrm>
            <a:off x="6618983" y="9364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1" name="Oval 94"/>
          <p:cNvSpPr>
            <a:spLocks noChangeArrowheads="1"/>
          </p:cNvSpPr>
          <p:nvPr/>
        </p:nvSpPr>
        <p:spPr bwMode="auto">
          <a:xfrm>
            <a:off x="6868883" y="952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2" name="Oval 94"/>
          <p:cNvSpPr>
            <a:spLocks noChangeArrowheads="1"/>
          </p:cNvSpPr>
          <p:nvPr/>
        </p:nvSpPr>
        <p:spPr bwMode="auto">
          <a:xfrm>
            <a:off x="7116666" y="970874"/>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3" name="Oval 94"/>
          <p:cNvSpPr>
            <a:spLocks noChangeArrowheads="1"/>
          </p:cNvSpPr>
          <p:nvPr/>
        </p:nvSpPr>
        <p:spPr bwMode="auto">
          <a:xfrm>
            <a:off x="7260666"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4" name="Oval 94"/>
          <p:cNvSpPr>
            <a:spLocks noChangeArrowheads="1"/>
          </p:cNvSpPr>
          <p:nvPr/>
        </p:nvSpPr>
        <p:spPr bwMode="auto">
          <a:xfrm>
            <a:off x="5485914" y="1150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5" name="Oval 94"/>
          <p:cNvSpPr>
            <a:spLocks noChangeArrowheads="1"/>
          </p:cNvSpPr>
          <p:nvPr/>
        </p:nvSpPr>
        <p:spPr bwMode="auto">
          <a:xfrm>
            <a:off x="5684448" y="113592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6" name="Oval 94"/>
          <p:cNvSpPr>
            <a:spLocks noChangeArrowheads="1"/>
          </p:cNvSpPr>
          <p:nvPr/>
        </p:nvSpPr>
        <p:spPr bwMode="auto">
          <a:xfrm>
            <a:off x="5922014" y="1165648"/>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7" name="Oval 94"/>
          <p:cNvSpPr>
            <a:spLocks noChangeArrowheads="1"/>
          </p:cNvSpPr>
          <p:nvPr/>
        </p:nvSpPr>
        <p:spPr bwMode="auto">
          <a:xfrm>
            <a:off x="6175162" y="117609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8" name="Oval 94"/>
          <p:cNvSpPr>
            <a:spLocks noChangeArrowheads="1"/>
          </p:cNvSpPr>
          <p:nvPr/>
        </p:nvSpPr>
        <p:spPr bwMode="auto">
          <a:xfrm>
            <a:off x="6429648" y="12048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59" name="Oval 94"/>
          <p:cNvSpPr>
            <a:spLocks noChangeArrowheads="1"/>
          </p:cNvSpPr>
          <p:nvPr/>
        </p:nvSpPr>
        <p:spPr bwMode="auto">
          <a:xfrm>
            <a:off x="6685931" y="1222274"/>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0" name="Oval 94"/>
          <p:cNvSpPr>
            <a:spLocks noChangeArrowheads="1"/>
          </p:cNvSpPr>
          <p:nvPr/>
        </p:nvSpPr>
        <p:spPr bwMode="auto">
          <a:xfrm>
            <a:off x="6940883" y="1248586"/>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1" name="Oval 94"/>
          <p:cNvSpPr>
            <a:spLocks noChangeArrowheads="1"/>
          </p:cNvSpPr>
          <p:nvPr/>
        </p:nvSpPr>
        <p:spPr bwMode="auto">
          <a:xfrm>
            <a:off x="7124780" y="1251822"/>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2" name="Oval 94"/>
          <p:cNvSpPr>
            <a:spLocks noChangeArrowheads="1"/>
          </p:cNvSpPr>
          <p:nvPr/>
        </p:nvSpPr>
        <p:spPr bwMode="auto">
          <a:xfrm>
            <a:off x="7407628"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sp>
        <p:nvSpPr>
          <p:cNvPr id="63" name="Oval 94"/>
          <p:cNvSpPr>
            <a:spLocks noChangeArrowheads="1"/>
          </p:cNvSpPr>
          <p:nvPr/>
        </p:nvSpPr>
        <p:spPr bwMode="auto">
          <a:xfrm>
            <a:off x="7634642" y="1274970"/>
            <a:ext cx="144000" cy="144000"/>
          </a:xfrm>
          <a:prstGeom prst="ellipse">
            <a:avLst/>
          </a:prstGeom>
          <a:solidFill>
            <a:srgbClr val="FFFF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pic>
        <p:nvPicPr>
          <p:cNvPr id="64" name="Picture 63"/>
          <p:cNvPicPr>
            <a:picLocks noChangeAspect="1"/>
          </p:cNvPicPr>
          <p:nvPr/>
        </p:nvPicPr>
        <p:blipFill>
          <a:blip r:embed="rId3"/>
          <a:stretch>
            <a:fillRect/>
          </a:stretch>
        </p:blipFill>
        <p:spPr>
          <a:xfrm>
            <a:off x="3055671" y="1080474"/>
            <a:ext cx="146323" cy="126000"/>
          </a:xfrm>
          <a:prstGeom prst="rect">
            <a:avLst/>
          </a:prstGeom>
        </p:spPr>
      </p:pic>
      <p:sp>
        <p:nvSpPr>
          <p:cNvPr id="65" name="Rectangle 14" descr="Outlined diamond"/>
          <p:cNvSpPr>
            <a:spLocks noChangeArrowheads="1"/>
          </p:cNvSpPr>
          <p:nvPr/>
        </p:nvSpPr>
        <p:spPr bwMode="auto">
          <a:xfrm>
            <a:off x="3876308" y="1024874"/>
            <a:ext cx="288000" cy="180000"/>
          </a:xfrm>
          <a:prstGeom prst="rect">
            <a:avLst/>
          </a:prstGeom>
          <a:pattFill prst="openDmnd">
            <a:fgClr>
              <a:schemeClr val="tx1"/>
            </a:fgClr>
            <a:bgClr>
              <a:schemeClr val="bg1"/>
            </a:bgClr>
          </a:pattFill>
          <a:ln w="25400">
            <a:solidFill>
              <a:schemeClr val="bg1"/>
            </a:solidFill>
            <a:miter lim="800000"/>
            <a:headEnd/>
            <a:tailEnd/>
          </a:ln>
        </p:spPr>
        <p:txBody>
          <a:bodyPr wrap="none" lIns="91427" tIns="45713" rIns="91427" bIns="45713" anchor="ctr"/>
          <a:lstStyle/>
          <a:p>
            <a:endParaRPr lang="en-AU" dirty="0"/>
          </a:p>
        </p:txBody>
      </p:sp>
      <p:sp>
        <p:nvSpPr>
          <p:cNvPr id="68" name="Oval 94"/>
          <p:cNvSpPr>
            <a:spLocks noChangeArrowheads="1"/>
          </p:cNvSpPr>
          <p:nvPr/>
        </p:nvSpPr>
        <p:spPr bwMode="auto">
          <a:xfrm>
            <a:off x="3501602" y="1285648"/>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69" name="Oval 94"/>
          <p:cNvSpPr>
            <a:spLocks noChangeArrowheads="1"/>
          </p:cNvSpPr>
          <p:nvPr/>
        </p:nvSpPr>
        <p:spPr bwMode="auto">
          <a:xfrm>
            <a:off x="3501602" y="1024274"/>
            <a:ext cx="198000" cy="198000"/>
          </a:xfrm>
          <a:prstGeom prst="ellipse">
            <a:avLst/>
          </a:prstGeom>
          <a:solidFill>
            <a:srgbClr val="0000FF"/>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GK</a:t>
            </a:r>
            <a:endParaRPr lang="nl-NL" sz="900" b="1" dirty="0">
              <a:solidFill>
                <a:srgbClr val="FFFFFF"/>
              </a:solidFill>
              <a:latin typeface="Baskerville"/>
              <a:cs typeface="Baskerville"/>
            </a:endParaRPr>
          </a:p>
        </p:txBody>
      </p:sp>
      <p:sp>
        <p:nvSpPr>
          <p:cNvPr id="70" name="Oval 94"/>
          <p:cNvSpPr>
            <a:spLocks noChangeArrowheads="1"/>
          </p:cNvSpPr>
          <p:nvPr/>
        </p:nvSpPr>
        <p:spPr bwMode="auto">
          <a:xfrm>
            <a:off x="7478225" y="988850"/>
            <a:ext cx="144000" cy="144000"/>
          </a:xfrm>
          <a:prstGeom prst="ellipse">
            <a:avLst/>
          </a:prstGeom>
          <a:solidFill>
            <a:srgbClr val="FF0000"/>
          </a:solidFill>
          <a:ln w="9525">
            <a:solidFill>
              <a:schemeClr val="tx1"/>
            </a:solidFill>
            <a:round/>
            <a:headEnd/>
            <a:tailEnd/>
          </a:ln>
        </p:spPr>
        <p:txBody>
          <a:bodyPr wrap="none" lIns="94083" tIns="47041" rIns="94083" bIns="47041" anchor="ctr">
            <a:prstTxWarp prst="textNoShape">
              <a:avLst/>
            </a:prstTxWarp>
          </a:bodyPr>
          <a:lstStyle/>
          <a:p>
            <a:pPr algn="ctr" defTabSz="883775"/>
            <a:endParaRPr lang="nl-NL" sz="900" b="1" dirty="0">
              <a:latin typeface="Baskerville"/>
              <a:cs typeface="Baskerville"/>
            </a:endParaRPr>
          </a:p>
        </p:txBody>
      </p:sp>
      <p:cxnSp>
        <p:nvCxnSpPr>
          <p:cNvPr id="71" name="Straight Arrow Connector 70"/>
          <p:cNvCxnSpPr/>
          <p:nvPr/>
        </p:nvCxnSpPr>
        <p:spPr>
          <a:xfrm rot="10800000" flipV="1">
            <a:off x="5136329" y="1518930"/>
            <a:ext cx="349585" cy="425082"/>
          </a:xfrm>
          <a:prstGeom prst="straightConnector1">
            <a:avLst/>
          </a:prstGeom>
          <a:ln w="12700">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0800000">
            <a:off x="5730049" y="1518929"/>
            <a:ext cx="843599" cy="570024"/>
          </a:xfrm>
          <a:prstGeom prst="line">
            <a:avLst/>
          </a:prstGeom>
          <a:ln w="12700">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cxnSp>
      <p:sp>
        <p:nvSpPr>
          <p:cNvPr id="73" name="Sort 72"/>
          <p:cNvSpPr/>
          <p:nvPr/>
        </p:nvSpPr>
        <p:spPr>
          <a:xfrm rot="5400000">
            <a:off x="2360176" y="1126251"/>
            <a:ext cx="604814" cy="109979"/>
          </a:xfrm>
          <a:prstGeom prst="flowChartSor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Isosceles Triangle 73"/>
          <p:cNvSpPr/>
          <p:nvPr/>
        </p:nvSpPr>
        <p:spPr>
          <a:xfrm>
            <a:off x="3129994" y="1338949"/>
            <a:ext cx="144000" cy="144000"/>
          </a:xfrm>
          <a:prstGeom prst="triangl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Isosceles Triangle 74"/>
          <p:cNvSpPr/>
          <p:nvPr/>
        </p:nvSpPr>
        <p:spPr>
          <a:xfrm>
            <a:off x="3134568" y="1736782"/>
            <a:ext cx="144000" cy="144000"/>
          </a:xfrm>
          <a:prstGeom prst="triangl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Oval 94"/>
          <p:cNvSpPr>
            <a:spLocks noChangeArrowheads="1"/>
          </p:cNvSpPr>
          <p:nvPr/>
        </p:nvSpPr>
        <p:spPr bwMode="auto">
          <a:xfrm>
            <a:off x="3965182" y="1342702"/>
            <a:ext cx="198000" cy="198000"/>
          </a:xfrm>
          <a:prstGeom prst="ellipse">
            <a:avLst/>
          </a:prstGeom>
          <a:solidFill>
            <a:schemeClr val="tx1"/>
          </a:solidFill>
          <a:ln w="9525">
            <a:solidFill>
              <a:schemeClr val="tx1"/>
            </a:solidFill>
            <a:round/>
            <a:headEnd/>
            <a:tailEnd/>
          </a:ln>
        </p:spPr>
        <p:txBody>
          <a:bodyPr wrap="none" lIns="94083" tIns="47041" rIns="94083" bIns="47041" anchor="ctr">
            <a:prstTxWarp prst="textNoShape">
              <a:avLst/>
            </a:prstTxWarp>
          </a:bodyPr>
          <a:lstStyle/>
          <a:p>
            <a:pPr algn="ctr" defTabSz="883775"/>
            <a:r>
              <a:rPr lang="nl-NL" sz="900" b="1" dirty="0" smtClean="0">
                <a:solidFill>
                  <a:srgbClr val="FFFFFF"/>
                </a:solidFill>
                <a:latin typeface="Baskerville"/>
                <a:cs typeface="Baskerville"/>
              </a:rPr>
              <a:t>C</a:t>
            </a:r>
            <a:endParaRPr lang="nl-NL" sz="900" b="1" dirty="0">
              <a:solidFill>
                <a:srgbClr val="FFFFFF"/>
              </a:solidFill>
              <a:latin typeface="Baskerville"/>
              <a:cs typeface="Baskerville"/>
            </a:endParaRPr>
          </a:p>
        </p:txBody>
      </p:sp>
      <p:sp>
        <p:nvSpPr>
          <p:cNvPr id="79" name="Freeform 78"/>
          <p:cNvSpPr/>
          <p:nvPr/>
        </p:nvSpPr>
        <p:spPr>
          <a:xfrm>
            <a:off x="6618983" y="1418970"/>
            <a:ext cx="562571" cy="835074"/>
          </a:xfrm>
          <a:custGeom>
            <a:avLst/>
            <a:gdLst>
              <a:gd name="connsiteX0" fmla="*/ 47478 w 328390"/>
              <a:gd name="connsiteY0" fmla="*/ 676601 h 676601"/>
              <a:gd name="connsiteX1" fmla="*/ 320477 w 328390"/>
              <a:gd name="connsiteY1" fmla="*/ 557899 h 676601"/>
              <a:gd name="connsiteX2" fmla="*/ 0 w 328390"/>
              <a:gd name="connsiteY2" fmla="*/ 0 h 676601"/>
              <a:gd name="connsiteX3" fmla="*/ 0 w 328390"/>
              <a:gd name="connsiteY3" fmla="*/ 0 h 676601"/>
            </a:gdLst>
            <a:ahLst/>
            <a:cxnLst>
              <a:cxn ang="0">
                <a:pos x="connsiteX0" y="connsiteY0"/>
              </a:cxn>
              <a:cxn ang="0">
                <a:pos x="connsiteX1" y="connsiteY1"/>
              </a:cxn>
              <a:cxn ang="0">
                <a:pos x="connsiteX2" y="connsiteY2"/>
              </a:cxn>
              <a:cxn ang="0">
                <a:pos x="connsiteX3" y="connsiteY3"/>
              </a:cxn>
            </a:cxnLst>
            <a:rect l="l" t="t" r="r" b="b"/>
            <a:pathLst>
              <a:path w="328390" h="676601">
                <a:moveTo>
                  <a:pt x="47478" y="676601"/>
                </a:moveTo>
                <a:cubicBezTo>
                  <a:pt x="187934" y="673633"/>
                  <a:pt x="328390" y="670666"/>
                  <a:pt x="320477" y="557899"/>
                </a:cubicBezTo>
                <a:cubicBezTo>
                  <a:pt x="312564" y="445132"/>
                  <a:pt x="0" y="0"/>
                  <a:pt x="0" y="0"/>
                </a:cubicBezTo>
                <a:lnTo>
                  <a:pt x="0" y="0"/>
                </a:lnTo>
              </a:path>
            </a:pathLst>
          </a:custGeom>
          <a:ln>
            <a:solidFill>
              <a:schemeClr val="tx1"/>
            </a:solidFill>
            <a:prstDash val="sysDash"/>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0" name="Freeform 79"/>
          <p:cNvSpPr/>
          <p:nvPr/>
        </p:nvSpPr>
        <p:spPr>
          <a:xfrm>
            <a:off x="4986593" y="2088953"/>
            <a:ext cx="1486912" cy="242391"/>
          </a:xfrm>
          <a:custGeom>
            <a:avLst/>
            <a:gdLst>
              <a:gd name="connsiteX0" fmla="*/ 0 w 4048251"/>
              <a:gd name="connsiteY0" fmla="*/ 83161 h 514090"/>
              <a:gd name="connsiteX1" fmla="*/ 1927739 w 4048251"/>
              <a:gd name="connsiteY1" fmla="*/ 71821 h 514090"/>
              <a:gd name="connsiteX2" fmla="*/ 4048251 w 4048251"/>
              <a:gd name="connsiteY2" fmla="*/ 514090 h 514090"/>
              <a:gd name="connsiteX3" fmla="*/ 4048251 w 4048251"/>
              <a:gd name="connsiteY3" fmla="*/ 514090 h 514090"/>
            </a:gdLst>
            <a:ahLst/>
            <a:cxnLst>
              <a:cxn ang="0">
                <a:pos x="connsiteX0" y="connsiteY0"/>
              </a:cxn>
              <a:cxn ang="0">
                <a:pos x="connsiteX1" y="connsiteY1"/>
              </a:cxn>
              <a:cxn ang="0">
                <a:pos x="connsiteX2" y="connsiteY2"/>
              </a:cxn>
              <a:cxn ang="0">
                <a:pos x="connsiteX3" y="connsiteY3"/>
              </a:cxn>
            </a:cxnLst>
            <a:rect l="l" t="t" r="r" b="b"/>
            <a:pathLst>
              <a:path w="4048251" h="514090">
                <a:moveTo>
                  <a:pt x="0" y="83161"/>
                </a:moveTo>
                <a:cubicBezTo>
                  <a:pt x="626515" y="41580"/>
                  <a:pt x="1253031" y="0"/>
                  <a:pt x="1927739" y="71821"/>
                </a:cubicBezTo>
                <a:cubicBezTo>
                  <a:pt x="2602447" y="143642"/>
                  <a:pt x="4048251" y="514090"/>
                  <a:pt x="4048251" y="514090"/>
                </a:cubicBezTo>
                <a:lnTo>
                  <a:pt x="4048251" y="514090"/>
                </a:ln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47552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2289702"/>
              </p:ext>
            </p:extLst>
          </p:nvPr>
        </p:nvGraphicFramePr>
        <p:xfrm>
          <a:off x="357710" y="97079"/>
          <a:ext cx="8459878" cy="6715102"/>
        </p:xfrm>
        <a:graphic>
          <a:graphicData uri="http://schemas.openxmlformats.org/drawingml/2006/table">
            <a:tbl>
              <a:tblPr firstRow="1" bandRow="1">
                <a:tableStyleId>{5C22544A-7EE6-4342-B048-85BDC9FD1C3A}</a:tableStyleId>
              </a:tblPr>
              <a:tblGrid>
                <a:gridCol w="4229939"/>
                <a:gridCol w="4229939"/>
              </a:tblGrid>
              <a:tr h="302407">
                <a:tc gridSpan="2">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c hMerge="1">
                  <a:txBody>
                    <a:bodyPr/>
                    <a:lstStyle/>
                    <a:p>
                      <a:endParaRPr lang="en-US"/>
                    </a:p>
                  </a:txBody>
                  <a:tcPr/>
                </a:tc>
              </a:tr>
              <a:tr h="286215">
                <a:tc gridSpan="2">
                  <a:txBody>
                    <a:bodyPr/>
                    <a:lstStyle/>
                    <a:p>
                      <a:r>
                        <a:rPr lang="en-US" sz="1200" dirty="0" smtClean="0"/>
                        <a:t>Animation – </a:t>
                      </a:r>
                      <a:r>
                        <a:rPr lang="en-US" sz="1200" dirty="0" smtClean="0"/>
                        <a:t>Skill Acquisition</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232551">
                <a:tc>
                  <a:txBody>
                    <a:bodyPr/>
                    <a:lstStyle/>
                    <a:p>
                      <a:r>
                        <a:rPr lang="en-US" sz="1200" dirty="0" smtClean="0"/>
                        <a:t>Assessment Guide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Comments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Skill Acquisition:</a:t>
                      </a:r>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pPr lvl="0"/>
                      <a:r>
                        <a:rPr lang="en-US" sz="1200" kern="1200" dirty="0" smtClean="0">
                          <a:solidFill>
                            <a:schemeClr val="dk1"/>
                          </a:solidFill>
                          <a:effectLst/>
                          <a:latin typeface="+mn-lt"/>
                          <a:ea typeface="+mn-ea"/>
                          <a:cs typeface="+mn-cs"/>
                        </a:rPr>
                        <a:t>Focused on solving </a:t>
                      </a:r>
                      <a:r>
                        <a:rPr lang="en-US" sz="1200" kern="1200" dirty="0" smtClean="0">
                          <a:solidFill>
                            <a:srgbClr val="000000"/>
                          </a:solidFill>
                          <a:effectLst/>
                          <a:latin typeface="+mn-lt"/>
                          <a:ea typeface="+mn-ea"/>
                          <a:cs typeface="+mn-cs"/>
                        </a:rPr>
                        <a:t>the Goalkeeper football </a:t>
                      </a:r>
                      <a:r>
                        <a:rPr lang="en-US" sz="1200" kern="1200" dirty="0" smtClean="0">
                          <a:solidFill>
                            <a:schemeClr val="dk1"/>
                          </a:solidFill>
                          <a:effectLst/>
                          <a:latin typeface="+mn-lt"/>
                          <a:ea typeface="+mn-ea"/>
                          <a:cs typeface="+mn-cs"/>
                        </a:rPr>
                        <a:t>problem </a:t>
                      </a:r>
                    </a:p>
                    <a:p>
                      <a:pPr lvl="0"/>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Presented the opportunity to develop the Session Objective</a:t>
                      </a:r>
                    </a:p>
                    <a:p>
                      <a:pPr lvl="0"/>
                      <a:r>
                        <a:rPr lang="en-US" sz="1200" kern="1200" dirty="0" smtClean="0">
                          <a:solidFill>
                            <a:schemeClr val="dk1"/>
                          </a:solidFill>
                          <a:effectLst/>
                          <a:latin typeface="+mn-lt"/>
                          <a:ea typeface="+mn-ea"/>
                          <a:cs typeface="+mn-cs"/>
                        </a:rPr>
                        <a:t> </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Was it organised so that the relevant players were involved</a:t>
                      </a:r>
                    </a:p>
                    <a:p>
                      <a:pPr lvl="0"/>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Goals for both teams were appropriate to the Session Objective and recreating</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the key moment/s</a:t>
                      </a:r>
                    </a:p>
                    <a:p>
                      <a:pPr lvl="0"/>
                      <a:endParaRPr lang="en-AU"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Established and maintained the realism required</a:t>
                      </a:r>
                      <a:r>
                        <a:rPr lang="en-US" sz="1200" kern="1200" baseline="0" dirty="0" smtClean="0">
                          <a:solidFill>
                            <a:schemeClr val="dk1"/>
                          </a:solidFill>
                          <a:effectLst/>
                          <a:latin typeface="+mn-lt"/>
                          <a:ea typeface="+mn-ea"/>
                          <a:cs typeface="+mn-cs"/>
                        </a:rPr>
                        <a:t> to address </a:t>
                      </a:r>
                      <a:r>
                        <a:rPr lang="en-US" sz="1200" kern="1200" dirty="0" smtClean="0">
                          <a:solidFill>
                            <a:schemeClr val="dk1"/>
                          </a:solidFill>
                          <a:effectLst/>
                          <a:latin typeface="+mn-lt"/>
                          <a:ea typeface="+mn-ea"/>
                          <a:cs typeface="+mn-cs"/>
                        </a:rPr>
                        <a:t>the problem and Session Objective (as illustrated in the animations on this</a:t>
                      </a:r>
                      <a:r>
                        <a:rPr lang="en-US" sz="1200" kern="1200" baseline="0" dirty="0" smtClean="0">
                          <a:solidFill>
                            <a:schemeClr val="dk1"/>
                          </a:solidFill>
                          <a:effectLst/>
                          <a:latin typeface="+mn-lt"/>
                          <a:ea typeface="+mn-ea"/>
                          <a:cs typeface="+mn-cs"/>
                        </a:rPr>
                        <a:t> form)</a:t>
                      </a:r>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gridSpan="2">
                  <a:txBody>
                    <a:bodyPr/>
                    <a:lstStyle/>
                    <a:p>
                      <a:r>
                        <a:rPr lang="en-US" sz="1200" dirty="0" smtClean="0"/>
                        <a:t>Checklist</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pPr lvl="0"/>
                      <a:endParaRPr lang="en-US"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START to the practice was relevant to the Session Objective and the Moment identified by the 5W process</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practice allowed the </a:t>
                      </a:r>
                      <a:r>
                        <a:rPr lang="en-US" sz="1200" kern="1200" dirty="0" smtClean="0">
                          <a:solidFill>
                            <a:schemeClr val="dk1"/>
                          </a:solidFill>
                          <a:effectLst/>
                          <a:latin typeface="+mn-lt"/>
                          <a:ea typeface="+mn-ea"/>
                          <a:cs typeface="+mn-cs"/>
                        </a:rPr>
                        <a:t>goalkeeper</a:t>
                      </a:r>
                      <a:r>
                        <a:rPr lang="en-US" sz="1200" kern="1200" baseline="0" dirty="0" smtClean="0">
                          <a:solidFill>
                            <a:schemeClr val="dk1"/>
                          </a:solidFill>
                          <a:effectLst/>
                          <a:latin typeface="+mn-lt"/>
                          <a:ea typeface="+mn-ea"/>
                          <a:cs typeface="+mn-cs"/>
                        </a:rPr>
                        <a:t> to incorporate Perception and decision making</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ORGANISATION created a problem-solving environment linked to the Session Objective</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ATTITUDE of the players was managed appropriately </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session was adapted to meet the ABILITY of the players </a:t>
                      </a:r>
                      <a:endParaRPr lang="en-AU"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The players’ UNDERSTANDING of the organization and rules</a:t>
                      </a:r>
                      <a:r>
                        <a:rPr lang="en-US" sz="1200" kern="1200" baseline="0" dirty="0" smtClean="0">
                          <a:solidFill>
                            <a:schemeClr val="dk1"/>
                          </a:solidFill>
                          <a:effectLst/>
                          <a:latin typeface="+mn-lt"/>
                          <a:ea typeface="+mn-ea"/>
                          <a:cs typeface="+mn-cs"/>
                        </a:rPr>
                        <a:t> was checked</a:t>
                      </a:r>
                      <a:endParaRPr lang="en-AU"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The </a:t>
                      </a:r>
                      <a:r>
                        <a:rPr lang="en-US" sz="1200" kern="1200" dirty="0" smtClean="0">
                          <a:solidFill>
                            <a:schemeClr val="dk1"/>
                          </a:solidFill>
                          <a:effectLst/>
                          <a:latin typeface="+mn-lt"/>
                          <a:ea typeface="+mn-ea"/>
                          <a:cs typeface="+mn-cs"/>
                        </a:rPr>
                        <a:t>Coach managed the ‘SELF’ aspect before moving on to the Teaching Process element</a:t>
                      </a:r>
                      <a:r>
                        <a:rPr lang="en-AU" sz="1200" dirty="0" smtClean="0">
                          <a:effectLst/>
                        </a:rPr>
                        <a:t> </a:t>
                      </a:r>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07162" y="6419500"/>
            <a:ext cx="477007" cy="369332"/>
          </a:xfrm>
          <a:prstGeom prst="rect">
            <a:avLst/>
          </a:prstGeom>
          <a:noFill/>
        </p:spPr>
        <p:txBody>
          <a:bodyPr wrap="square" rtlCol="0">
            <a:spAutoFit/>
          </a:bodyPr>
          <a:lstStyle/>
          <a:p>
            <a:r>
              <a:rPr lang="en-US" dirty="0" smtClean="0"/>
              <a:t>12</a:t>
            </a:r>
            <a:endParaRPr lang="en-US" dirty="0"/>
          </a:p>
        </p:txBody>
      </p:sp>
    </p:spTree>
    <p:extLst>
      <p:ext uri="{BB962C8B-B14F-4D97-AF65-F5344CB8AC3E}">
        <p14:creationId xmlns:p14="http://schemas.microsoft.com/office/powerpoint/2010/main" val="3776764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74128560"/>
              </p:ext>
            </p:extLst>
          </p:nvPr>
        </p:nvGraphicFramePr>
        <p:xfrm>
          <a:off x="357708" y="97079"/>
          <a:ext cx="8648442" cy="6751233"/>
        </p:xfrm>
        <a:graphic>
          <a:graphicData uri="http://schemas.openxmlformats.org/drawingml/2006/table">
            <a:tbl>
              <a:tblPr firstRow="1" bandRow="1">
                <a:tableStyleId>{5C22544A-7EE6-4342-B048-85BDC9FD1C3A}</a:tableStyleId>
              </a:tblPr>
              <a:tblGrid>
                <a:gridCol w="4324221"/>
                <a:gridCol w="4324221"/>
              </a:tblGrid>
              <a:tr h="305516">
                <a:tc gridSpan="2">
                  <a:txBody>
                    <a:bodyPr/>
                    <a:lstStyle/>
                    <a:p>
                      <a:r>
                        <a:rPr lang="en-US" sz="1200" dirty="0" smtClean="0">
                          <a:solidFill>
                            <a:srgbClr val="1F497D"/>
                          </a:solidFill>
                        </a:rPr>
                        <a:t>Conduct</a:t>
                      </a:r>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EECE1"/>
                    </a:solidFill>
                  </a:tcPr>
                </a:tc>
                <a:tc hMerge="1">
                  <a:txBody>
                    <a:bodyPr/>
                    <a:lstStyle/>
                    <a:p>
                      <a:endParaRPr lang="en-US"/>
                    </a:p>
                  </a:txBody>
                  <a:tcPr/>
                </a:tc>
              </a:tr>
              <a:tr h="289157">
                <a:tc gridSpan="2">
                  <a:txBody>
                    <a:bodyPr/>
                    <a:lstStyle/>
                    <a:p>
                      <a:r>
                        <a:rPr lang="en-US" sz="1200" b="1" dirty="0" smtClean="0"/>
                        <a:t>Animation – Game Training</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r>
              <a:tr h="2679020">
                <a:tc>
                  <a:txBody>
                    <a:bodyPr/>
                    <a:lstStyle/>
                    <a:p>
                      <a:r>
                        <a:rPr lang="en-US" sz="1200" dirty="0" smtClean="0"/>
                        <a:t>Organization</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Explanation/Progression</a:t>
                      </a:r>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77140">
                <a:tc>
                  <a:txBody>
                    <a:bodyPr/>
                    <a:lstStyle/>
                    <a:p>
                      <a:r>
                        <a:rPr lang="en-US" sz="1200" dirty="0" smtClean="0"/>
                        <a:t>Script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679020">
                <a:tc>
                  <a:txBody>
                    <a:bodyPr/>
                    <a:lstStyle/>
                    <a:p>
                      <a:pPr lvl="0"/>
                      <a:r>
                        <a:rPr lang="en-US" sz="1200" dirty="0" smtClean="0"/>
                        <a:t>Team Task:</a:t>
                      </a:r>
                    </a:p>
                    <a:p>
                      <a:pPr lvl="0"/>
                      <a:endParaRPr lang="en-US" sz="1200" dirty="0" smtClean="0"/>
                    </a:p>
                    <a:p>
                      <a:pPr lvl="0"/>
                      <a:endParaRPr lang="en-US" sz="1200" dirty="0" smtClean="0"/>
                    </a:p>
                    <a:p>
                      <a:pPr lvl="0"/>
                      <a:endParaRPr lang="en-US" sz="1200" dirty="0" smtClean="0"/>
                    </a:p>
                    <a:p>
                      <a:pPr lvl="0"/>
                      <a:r>
                        <a:rPr lang="en-US" sz="1200" dirty="0" smtClean="0"/>
                        <a:t>Player Tasks:</a:t>
                      </a:r>
                    </a:p>
                    <a:p>
                      <a:pPr lvl="0"/>
                      <a:r>
                        <a:rPr lang="en-US" sz="1200" dirty="0" smtClean="0"/>
                        <a:t> </a:t>
                      </a:r>
                    </a:p>
                    <a:p>
                      <a:pPr lvl="0"/>
                      <a:endParaRPr lang="en-US" sz="1200" dirty="0" smtClean="0"/>
                    </a:p>
                    <a:p>
                      <a:pPr lvl="0"/>
                      <a:endParaRPr lang="en-US" sz="1200" dirty="0" smtClean="0"/>
                    </a:p>
                    <a:p>
                      <a:pPr lvl="0"/>
                      <a:endParaRPr lang="en-US" sz="1200" dirty="0" smtClean="0"/>
                    </a:p>
                    <a:p>
                      <a:pPr lvl="0"/>
                      <a:endParaRPr lang="en-US" sz="1200" dirty="0" smtClean="0"/>
                    </a:p>
                    <a:p>
                      <a:pPr lvl="0"/>
                      <a:endParaRPr lang="en-US" sz="1200" dirty="0" smtClean="0"/>
                    </a:p>
                    <a:p>
                      <a:pPr lvl="0"/>
                      <a:endParaRPr lang="en-US" sz="1200" dirty="0" smtClean="0"/>
                    </a:p>
                    <a:p>
                      <a:pPr lvl="0"/>
                      <a:endParaRPr lang="en-US" sz="1200" dirty="0" smtClean="0"/>
                    </a:p>
                    <a:p>
                      <a:pPr lvl="0"/>
                      <a:endParaRPr lang="en-US" sz="1200" dirty="0" smtClean="0"/>
                    </a:p>
                    <a:p>
                      <a:pPr lvl="0"/>
                      <a:endParaRPr lang="en-US" sz="1200" dirty="0" smtClean="0"/>
                    </a:p>
                    <a:p>
                      <a:pPr lvl="0"/>
                      <a:endParaRPr lang="en-US" sz="1200" dirty="0" smtClean="0"/>
                    </a:p>
                    <a:p>
                      <a:pPr lvl="0"/>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Coach’s Cues: </a:t>
                      </a:r>
                      <a:r>
                        <a:rPr lang="en-US" sz="1200" dirty="0" smtClean="0"/>
                        <a:t>(predominantly for the Goalkeeper)</a:t>
                      </a:r>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8307162" y="6419500"/>
            <a:ext cx="477007" cy="369332"/>
          </a:xfrm>
          <a:prstGeom prst="rect">
            <a:avLst/>
          </a:prstGeom>
          <a:noFill/>
        </p:spPr>
        <p:txBody>
          <a:bodyPr wrap="square" rtlCol="0">
            <a:spAutoFit/>
          </a:bodyPr>
          <a:lstStyle/>
          <a:p>
            <a:r>
              <a:rPr lang="en-US" dirty="0" smtClean="0"/>
              <a:t>7</a:t>
            </a:r>
            <a:endParaRPr lang="en-US" dirty="0"/>
          </a:p>
        </p:txBody>
      </p:sp>
    </p:spTree>
    <p:extLst>
      <p:ext uri="{BB962C8B-B14F-4D97-AF65-F5344CB8AC3E}">
        <p14:creationId xmlns:p14="http://schemas.microsoft.com/office/powerpoint/2010/main" val="3303498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1096</TotalTime>
  <Words>1201</Words>
  <Application>Microsoft Macintosh PowerPoint</Application>
  <PresentationFormat>On-screen Show (4:3)</PresentationFormat>
  <Paragraphs>612</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Baskerville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ffa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Aurelio Vidmar</dc:creator>
  <cp:lastModifiedBy>Microsoft Office User</cp:lastModifiedBy>
  <cp:revision>83</cp:revision>
  <dcterms:created xsi:type="dcterms:W3CDTF">2014-03-18T23:24:27Z</dcterms:created>
  <dcterms:modified xsi:type="dcterms:W3CDTF">2016-05-16T05:33:13Z</dcterms:modified>
</cp:coreProperties>
</file>